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0" r:id="rId4"/>
    <p:sldMasterId id="2147483702" r:id="rId5"/>
  </p:sldMasterIdLst>
  <p:notesMasterIdLst>
    <p:notesMasterId r:id="rId76"/>
  </p:notesMasterIdLst>
  <p:sldIdLst>
    <p:sldId id="307" r:id="rId6"/>
    <p:sldId id="316" r:id="rId7"/>
    <p:sldId id="319" r:id="rId8"/>
    <p:sldId id="323" r:id="rId9"/>
    <p:sldId id="324" r:id="rId10"/>
    <p:sldId id="299" r:id="rId11"/>
    <p:sldId id="325" r:id="rId12"/>
    <p:sldId id="326" r:id="rId13"/>
    <p:sldId id="327" r:id="rId14"/>
    <p:sldId id="328" r:id="rId15"/>
    <p:sldId id="318" r:id="rId16"/>
    <p:sldId id="330" r:id="rId17"/>
    <p:sldId id="336" r:id="rId18"/>
    <p:sldId id="337" r:id="rId19"/>
    <p:sldId id="338" r:id="rId20"/>
    <p:sldId id="267" r:id="rId21"/>
    <p:sldId id="284" r:id="rId22"/>
    <p:sldId id="285" r:id="rId23"/>
    <p:sldId id="286" r:id="rId24"/>
    <p:sldId id="340" r:id="rId25"/>
    <p:sldId id="321" r:id="rId26"/>
    <p:sldId id="335" r:id="rId27"/>
    <p:sldId id="317" r:id="rId28"/>
    <p:sldId id="291" r:id="rId29"/>
    <p:sldId id="303" r:id="rId30"/>
    <p:sldId id="292" r:id="rId31"/>
    <p:sldId id="334" r:id="rId32"/>
    <p:sldId id="322" r:id="rId33"/>
    <p:sldId id="339" r:id="rId34"/>
    <p:sldId id="279" r:id="rId35"/>
    <p:sldId id="341" r:id="rId36"/>
    <p:sldId id="343" r:id="rId37"/>
    <p:sldId id="295" r:id="rId38"/>
    <p:sldId id="290" r:id="rId39"/>
    <p:sldId id="289" r:id="rId40"/>
    <p:sldId id="282" r:id="rId41"/>
    <p:sldId id="287" r:id="rId42"/>
    <p:sldId id="258" r:id="rId43"/>
    <p:sldId id="296" r:id="rId44"/>
    <p:sldId id="259" r:id="rId45"/>
    <p:sldId id="331" r:id="rId46"/>
    <p:sldId id="262" r:id="rId47"/>
    <p:sldId id="332" r:id="rId48"/>
    <p:sldId id="293" r:id="rId49"/>
    <p:sldId id="260" r:id="rId50"/>
    <p:sldId id="257" r:id="rId51"/>
    <p:sldId id="333" r:id="rId52"/>
    <p:sldId id="342" r:id="rId53"/>
    <p:sldId id="263" r:id="rId54"/>
    <p:sldId id="269" r:id="rId55"/>
    <p:sldId id="270" r:id="rId56"/>
    <p:sldId id="271" r:id="rId57"/>
    <p:sldId id="308" r:id="rId58"/>
    <p:sldId id="309" r:id="rId59"/>
    <p:sldId id="310" r:id="rId60"/>
    <p:sldId id="314" r:id="rId61"/>
    <p:sldId id="313" r:id="rId62"/>
    <p:sldId id="274" r:id="rId63"/>
    <p:sldId id="272" r:id="rId64"/>
    <p:sldId id="283" r:id="rId65"/>
    <p:sldId id="273" r:id="rId66"/>
    <p:sldId id="275" r:id="rId67"/>
    <p:sldId id="276" r:id="rId68"/>
    <p:sldId id="277" r:id="rId69"/>
    <p:sldId id="278" r:id="rId70"/>
    <p:sldId id="320" r:id="rId71"/>
    <p:sldId id="261" r:id="rId72"/>
    <p:sldId id="266" r:id="rId73"/>
    <p:sldId id="306" r:id="rId74"/>
    <p:sldId id="26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CC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75" autoAdjust="0"/>
    <p:restoredTop sz="69944" autoAdjust="0"/>
  </p:normalViewPr>
  <p:slideViewPr>
    <p:cSldViewPr showGuides="1">
      <p:cViewPr varScale="1">
        <p:scale>
          <a:sx n="60" d="100"/>
          <a:sy n="60" d="100"/>
        </p:scale>
        <p:origin x="1786" y="53"/>
      </p:cViewPr>
      <p:guideLst>
        <p:guide orient="horz" pos="2160"/>
        <p:guide pos="2880"/>
      </p:guideLst>
    </p:cSldViewPr>
  </p:slideViewPr>
  <p:notesTextViewPr>
    <p:cViewPr>
      <p:scale>
        <a:sx n="1" d="1"/>
        <a:sy n="1" d="1"/>
      </p:scale>
      <p:origin x="0" y="0"/>
    </p:cViewPr>
  </p:notesTextViewPr>
  <p:sorterViewPr>
    <p:cViewPr>
      <p:scale>
        <a:sx n="115" d="100"/>
        <a:sy n="115" d="100"/>
      </p:scale>
      <p:origin x="0" y="176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52057-C0FE-4BC0-8790-C9A1EA45AFE3}"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5BD66-977B-46A0-A7F4-17AB9A0376AA}" type="slidenum">
              <a:rPr lang="en-US" smtClean="0"/>
              <a:t>‹#›</a:t>
            </a:fld>
            <a:endParaRPr lang="en-US"/>
          </a:p>
        </p:txBody>
      </p:sp>
    </p:spTree>
    <p:extLst>
      <p:ext uri="{BB962C8B-B14F-4D97-AF65-F5344CB8AC3E}">
        <p14:creationId xmlns:p14="http://schemas.microsoft.com/office/powerpoint/2010/main" val="182545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pirit-and-truth.net/sciencecaf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sciencecafes.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nfo-aaas.org/l.jsp?d=2455.289848.654.6b6rl1ydicOPYGAYiBCO_Tg..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optics.org/news/5/7/35/Barnacles2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nature.com/ncomms/2014/140711/ncomms5414/full/ncomms5414.html" TargetMode="External"/><Relationship Id="rId5" Type="http://schemas.openxmlformats.org/officeDocument/2006/relationships/hyperlink" Target="http://www.onr.navy.mil/" TargetMode="External"/><Relationship Id="rId4" Type="http://schemas.openxmlformats.org/officeDocument/2006/relationships/hyperlink" Target="http://www.ncl.ac.uk/"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en.wikipedia.org/wiki/Russia" TargetMode="External"/><Relationship Id="rId3" Type="http://schemas.openxmlformats.org/officeDocument/2006/relationships/hyperlink" Target="http://en.wikipedia.org/wiki/Cabinet_of_curiosities" TargetMode="External"/><Relationship Id="rId7" Type="http://schemas.openxmlformats.org/officeDocument/2006/relationships/hyperlink" Target="http://en.wikipedia.org/wiki/Andrew_Wyeth" TargetMode="External"/><Relationship Id="rId12" Type="http://schemas.openxmlformats.org/officeDocument/2006/relationships/hyperlink" Target="http://en.wikipedia.org/wiki/Deems_Taylo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Oliver_Wendell_Holmes,_Sr." TargetMode="External"/><Relationship Id="rId11" Type="http://schemas.openxmlformats.org/officeDocument/2006/relationships/hyperlink" Target="http://en.wikipedia.org/wiki/United_States" TargetMode="External"/><Relationship Id="rId5" Type="http://schemas.openxmlformats.org/officeDocument/2006/relationships/hyperlink" Target="http://en.wikipedia.org/wiki/Burghley_Nef" TargetMode="External"/><Relationship Id="rId10" Type="http://schemas.openxmlformats.org/officeDocument/2006/relationships/hyperlink" Target="http://en.wikipedia.org/wiki/Nautilus_Pompilius_(band)" TargetMode="External"/><Relationship Id="rId4" Type="http://schemas.openxmlformats.org/officeDocument/2006/relationships/hyperlink" Target="http://en.wikipedia.org/wiki/Goldsmith" TargetMode="External"/><Relationship Id="rId9" Type="http://schemas.openxmlformats.org/officeDocument/2006/relationships/hyperlink" Target="http://en.wikipedia.org/wiki/Rock_band"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Critique_of_Pure_Reas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3" Type="http://schemas.openxmlformats.org/officeDocument/2006/relationships/hyperlink" Target="http://en.wikipedia.org/wiki/Metamorphosis_of_Plants" TargetMode="External"/><Relationship Id="rId18" Type="http://schemas.openxmlformats.org/officeDocument/2006/relationships/hyperlink" Target="http://en.wikipedia.org/wiki/Geography" TargetMode="External"/><Relationship Id="rId26" Type="http://schemas.openxmlformats.org/officeDocument/2006/relationships/hyperlink" Target="http://en.wikipedia.org/wiki/Kosmos_(Humboldt)" TargetMode="External"/><Relationship Id="rId39" Type="http://schemas.openxmlformats.org/officeDocument/2006/relationships/hyperlink" Target="http://www.digplanet.com/wiki/Genealogical" TargetMode="External"/><Relationship Id="rId21" Type="http://schemas.openxmlformats.org/officeDocument/2006/relationships/hyperlink" Target="http://en.wikipedia.org/wiki/Biogeography" TargetMode="External"/><Relationship Id="rId34" Type="http://schemas.openxmlformats.org/officeDocument/2006/relationships/hyperlink" Target="http://www.digplanet.com/wiki/Help:IPA_for_German" TargetMode="External"/><Relationship Id="rId42" Type="http://schemas.openxmlformats.org/officeDocument/2006/relationships/hyperlink" Target="http://www.digplanet.com/wiki/Ecology" TargetMode="External"/><Relationship Id="rId47" Type="http://schemas.openxmlformats.org/officeDocument/2006/relationships/hyperlink" Target="http://www.digplanet.com/wiki/Charles_Darwin" TargetMode="External"/><Relationship Id="rId50" Type="http://schemas.openxmlformats.org/officeDocument/2006/relationships/hyperlink" Target="http://www.digplanet.com/wiki/Biological_illustration" TargetMode="External"/><Relationship Id="rId7" Type="http://schemas.openxmlformats.org/officeDocument/2006/relationships/hyperlink" Target="http://en.wikipedia.org/wiki/Prose" TargetMode="External"/><Relationship Id="rId2" Type="http://schemas.openxmlformats.org/officeDocument/2006/relationships/slide" Target="../slides/slide17.xml"/><Relationship Id="rId16" Type="http://schemas.openxmlformats.org/officeDocument/2006/relationships/hyperlink" Target="http://en.wikipedia.org/wiki/File:Friedrich_Wilhelm_Heinrich_Alexander_Freiherr_von_Humboldt.ogg" TargetMode="External"/><Relationship Id="rId29" Type="http://schemas.openxmlformats.org/officeDocument/2006/relationships/hyperlink" Target="http://en.wikipedia.org/wiki/Justus_von_Liebig" TargetMode="External"/><Relationship Id="rId11" Type="http://schemas.openxmlformats.org/officeDocument/2006/relationships/hyperlink" Target="http://en.wikipedia.org/wiki/Botany" TargetMode="External"/><Relationship Id="rId24" Type="http://schemas.openxmlformats.org/officeDocument/2006/relationships/hyperlink" Target="http://en.wikipedia.org/wiki/Latin_America" TargetMode="External"/><Relationship Id="rId32" Type="http://schemas.openxmlformats.org/officeDocument/2006/relationships/hyperlink" Target="http://en.wikipedia.org/wiki/Georg_von_Neumayer" TargetMode="External"/><Relationship Id="rId37" Type="http://schemas.openxmlformats.org/officeDocument/2006/relationships/hyperlink" Target="http://www.digplanet.com/wiki/Natural_history" TargetMode="External"/><Relationship Id="rId40" Type="http://schemas.openxmlformats.org/officeDocument/2006/relationships/hyperlink" Target="http://www.digplanet.com/wiki/Biology" TargetMode="External"/><Relationship Id="rId45" Type="http://schemas.openxmlformats.org/officeDocument/2006/relationships/hyperlink" Target="http://www.digplanet.com/wiki/Stem_cell" TargetMode="External"/><Relationship Id="rId53" Type="http://schemas.openxmlformats.org/officeDocument/2006/relationships/hyperlink" Target="http://www.digplanet.com/wiki/Ernst_Haeckel#cite_note-2" TargetMode="External"/><Relationship Id="rId5" Type="http://schemas.openxmlformats.org/officeDocument/2006/relationships/hyperlink" Target="http://en.wikipedia.org/wiki/Lyric_poetry" TargetMode="External"/><Relationship Id="rId10" Type="http://schemas.openxmlformats.org/officeDocument/2006/relationships/hyperlink" Target="http://en.wikipedia.org/wiki/Aesthetics" TargetMode="External"/><Relationship Id="rId19" Type="http://schemas.openxmlformats.org/officeDocument/2006/relationships/hyperlink" Target="http://en.wikipedia.org/wiki/Natural_science" TargetMode="External"/><Relationship Id="rId31" Type="http://schemas.openxmlformats.org/officeDocument/2006/relationships/hyperlink" Target="http://en.wikipedia.org/wiki/Matthew_Fontaine_Maury" TargetMode="External"/><Relationship Id="rId44" Type="http://schemas.openxmlformats.org/officeDocument/2006/relationships/hyperlink" Target="http://www.digplanet.com/wiki/Phylogeny" TargetMode="External"/><Relationship Id="rId52" Type="http://schemas.openxmlformats.org/officeDocument/2006/relationships/hyperlink" Target="http://www.digplanet.com/wiki/World_riddle" TargetMode="External"/><Relationship Id="rId4" Type="http://schemas.openxmlformats.org/officeDocument/2006/relationships/hyperlink" Target="http://en.wikipedia.org/wiki/Epic_poetry" TargetMode="External"/><Relationship Id="rId9" Type="http://schemas.openxmlformats.org/officeDocument/2006/relationships/hyperlink" Target="http://en.wikipedia.org/wiki/Literary_criticism" TargetMode="External"/><Relationship Id="rId14" Type="http://schemas.openxmlformats.org/officeDocument/2006/relationships/hyperlink" Target="http://upload.wikimedia.org/wikipedia/commons/3/35/Friedrich_Wilhelm_Heinrich_Alexander_Freiherr_von_Humboldt.ogg" TargetMode="External"/><Relationship Id="rId22" Type="http://schemas.openxmlformats.org/officeDocument/2006/relationships/hyperlink" Target="http://en.wikipedia.org/wiki/Alexander_von_Humboldt#cite_note-2" TargetMode="External"/><Relationship Id="rId27" Type="http://schemas.openxmlformats.org/officeDocument/2006/relationships/hyperlink" Target="http://en.wikipedia.org/wiki/Alexander_von_Humboldt#cite_note-Walls_2009_3.E2.80.9315-4" TargetMode="External"/><Relationship Id="rId30" Type="http://schemas.openxmlformats.org/officeDocument/2006/relationships/hyperlink" Target="http://en.wikipedia.org/wiki/Louis_Agassiz" TargetMode="External"/><Relationship Id="rId35" Type="http://schemas.openxmlformats.org/officeDocument/2006/relationships/hyperlink" Target="http://www.digplanet.com/wiki/Ernst_Haeckel#cite_note-1" TargetMode="External"/><Relationship Id="rId43" Type="http://schemas.openxmlformats.org/officeDocument/2006/relationships/hyperlink" Target="http://www.digplanet.com/wiki/Phylum" TargetMode="External"/><Relationship Id="rId48" Type="http://schemas.openxmlformats.org/officeDocument/2006/relationships/hyperlink" Target="http://www.digplanet.com/wiki/Recapitulation_theory" TargetMode="External"/><Relationship Id="rId8" Type="http://schemas.openxmlformats.org/officeDocument/2006/relationships/hyperlink" Target="http://en.wikipedia.org/wiki/Verse_(poetry)" TargetMode="External"/><Relationship Id="rId51" Type="http://schemas.openxmlformats.org/officeDocument/2006/relationships/hyperlink" Target="http://www.digplanet.com/wiki/Kunstformen_der_Natur" TargetMode="External"/><Relationship Id="rId3" Type="http://schemas.openxmlformats.org/officeDocument/2006/relationships/hyperlink" Target="http://en.wikipedia.org/wiki/Politician" TargetMode="External"/><Relationship Id="rId12" Type="http://schemas.openxmlformats.org/officeDocument/2006/relationships/hyperlink" Target="http://en.wikipedia.org/wiki/Anatomy" TargetMode="External"/><Relationship Id="rId17" Type="http://schemas.openxmlformats.org/officeDocument/2006/relationships/hyperlink" Target="http://en.wikipedia.org/wiki/Prussian" TargetMode="External"/><Relationship Id="rId25" Type="http://schemas.openxmlformats.org/officeDocument/2006/relationships/hyperlink" Target="http://en.wikipedia.org/wiki/Atlantic_Ocean" TargetMode="External"/><Relationship Id="rId33" Type="http://schemas.openxmlformats.org/officeDocument/2006/relationships/hyperlink" Target="http://en.wikipedia.org/wiki/Aim%C3%A9_Bonpland" TargetMode="External"/><Relationship Id="rId38" Type="http://schemas.openxmlformats.org/officeDocument/2006/relationships/hyperlink" Target="http://www.digplanet.com/wiki/Species" TargetMode="External"/><Relationship Id="rId46" Type="http://schemas.openxmlformats.org/officeDocument/2006/relationships/hyperlink" Target="http://www.digplanet.com/wiki/Protista" TargetMode="External"/><Relationship Id="rId20" Type="http://schemas.openxmlformats.org/officeDocument/2006/relationships/hyperlink" Target="http://en.wikipedia.org/wiki/List_of_explorers" TargetMode="External"/><Relationship Id="rId41" Type="http://schemas.openxmlformats.org/officeDocument/2006/relationships/hyperlink" Target="http://www.digplanet.com/wiki/Anthropogeny" TargetMode="External"/><Relationship Id="rId1" Type="http://schemas.openxmlformats.org/officeDocument/2006/relationships/notesMaster" Target="../notesMasters/notesMaster1.xml"/><Relationship Id="rId6" Type="http://schemas.openxmlformats.org/officeDocument/2006/relationships/hyperlink" Target="http://en.wikipedia.org/wiki/Poetic_metre" TargetMode="External"/><Relationship Id="rId15" Type="http://schemas.openxmlformats.org/officeDocument/2006/relationships/hyperlink" Target="http://en.wikipedia.org/wiki/Wikipedia:Media_help" TargetMode="External"/><Relationship Id="rId23" Type="http://schemas.openxmlformats.org/officeDocument/2006/relationships/hyperlink" Target="http://en.wikipedia.org/wiki/Alexander_von_Humboldt#cite_note-3" TargetMode="External"/><Relationship Id="rId28" Type="http://schemas.openxmlformats.org/officeDocument/2006/relationships/hyperlink" Target="http://en.wikipedia.org/wiki/Joseph-Louis_Gay-Lussac" TargetMode="External"/><Relationship Id="rId36" Type="http://schemas.openxmlformats.org/officeDocument/2006/relationships/hyperlink" Target="http://www.digplanet.com/wiki/Biologist" TargetMode="External"/><Relationship Id="rId49" Type="http://schemas.openxmlformats.org/officeDocument/2006/relationships/hyperlink" Target="http://www.digplanet.com/wiki/Ontogen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digplanet.com/wiki/Genealogical" TargetMode="External"/><Relationship Id="rId13" Type="http://schemas.openxmlformats.org/officeDocument/2006/relationships/hyperlink" Target="http://www.digplanet.com/wiki/Phylogeny" TargetMode="External"/><Relationship Id="rId18" Type="http://schemas.openxmlformats.org/officeDocument/2006/relationships/hyperlink" Target="http://www.digplanet.com/wiki/Ontogeny" TargetMode="External"/><Relationship Id="rId3" Type="http://schemas.openxmlformats.org/officeDocument/2006/relationships/hyperlink" Target="http://www.digplanet.com/wiki/Help:IPA_for_German" TargetMode="External"/><Relationship Id="rId21" Type="http://schemas.openxmlformats.org/officeDocument/2006/relationships/hyperlink" Target="http://www.digplanet.com/wiki/World_riddle" TargetMode="External"/><Relationship Id="rId7" Type="http://schemas.openxmlformats.org/officeDocument/2006/relationships/hyperlink" Target="http://www.digplanet.com/wiki/Species" TargetMode="External"/><Relationship Id="rId12" Type="http://schemas.openxmlformats.org/officeDocument/2006/relationships/hyperlink" Target="http://www.digplanet.com/wiki/Phylum" TargetMode="External"/><Relationship Id="rId17" Type="http://schemas.openxmlformats.org/officeDocument/2006/relationships/hyperlink" Target="http://www.digplanet.com/wiki/Recapitulation_theory" TargetMode="External"/><Relationship Id="rId2" Type="http://schemas.openxmlformats.org/officeDocument/2006/relationships/slide" Target="../slides/slide20.xml"/><Relationship Id="rId16" Type="http://schemas.openxmlformats.org/officeDocument/2006/relationships/hyperlink" Target="http://www.digplanet.com/wiki/Charles_Darwin" TargetMode="External"/><Relationship Id="rId20" Type="http://schemas.openxmlformats.org/officeDocument/2006/relationships/hyperlink" Target="http://www.digplanet.com/wiki/Kunstformen_der_Natur" TargetMode="External"/><Relationship Id="rId1" Type="http://schemas.openxmlformats.org/officeDocument/2006/relationships/notesMaster" Target="../notesMasters/notesMaster1.xml"/><Relationship Id="rId6" Type="http://schemas.openxmlformats.org/officeDocument/2006/relationships/hyperlink" Target="http://www.digplanet.com/wiki/Natural_history" TargetMode="External"/><Relationship Id="rId11" Type="http://schemas.openxmlformats.org/officeDocument/2006/relationships/hyperlink" Target="http://www.digplanet.com/wiki/Ecology" TargetMode="External"/><Relationship Id="rId5" Type="http://schemas.openxmlformats.org/officeDocument/2006/relationships/hyperlink" Target="http://www.digplanet.com/wiki/Biologist" TargetMode="External"/><Relationship Id="rId15" Type="http://schemas.openxmlformats.org/officeDocument/2006/relationships/hyperlink" Target="http://www.digplanet.com/wiki/Protista" TargetMode="External"/><Relationship Id="rId10" Type="http://schemas.openxmlformats.org/officeDocument/2006/relationships/hyperlink" Target="http://www.digplanet.com/wiki/Anthropogeny" TargetMode="External"/><Relationship Id="rId19" Type="http://schemas.openxmlformats.org/officeDocument/2006/relationships/hyperlink" Target="http://www.digplanet.com/wiki/Biological_illustration" TargetMode="External"/><Relationship Id="rId4" Type="http://schemas.openxmlformats.org/officeDocument/2006/relationships/hyperlink" Target="http://www.digplanet.com/wiki/Ernst_Haeckel#cite_note-1" TargetMode="External"/><Relationship Id="rId9" Type="http://schemas.openxmlformats.org/officeDocument/2006/relationships/hyperlink" Target="http://www.digplanet.com/wiki/Biology" TargetMode="External"/><Relationship Id="rId14" Type="http://schemas.openxmlformats.org/officeDocument/2006/relationships/hyperlink" Target="http://www.digplanet.com/wiki/Stem_cell" TargetMode="External"/><Relationship Id="rId22" Type="http://schemas.openxmlformats.org/officeDocument/2006/relationships/hyperlink" Target="http://www.digplanet.com/wiki/Ernst_Haeckel#cite_note-2"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pirit-and-truth.net/sciencecaf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sciencecafes.or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file:///F:\My%20Pictures\Haeckel%20illustrations\Haeckel%20in%201858.TIF"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file:///F:\My%20Pictures\Haeckel%20illustrations\Radiolaria--Eucyrtidium.ti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Kunstformen_der_Natur#Themes" TargetMode="External"/><Relationship Id="rId13" Type="http://schemas.openxmlformats.org/officeDocument/2006/relationships/hyperlink" Target="http://en.wikipedia.org/w/index.php?title=Kunstformen_der_Natur&amp;action=edit&amp;section=1" TargetMode="External"/><Relationship Id="rId18" Type="http://schemas.openxmlformats.org/officeDocument/2006/relationships/hyperlink" Target="http://en.wikipedia.org/wiki/Kunstformen_der_Natur#cite_note-3" TargetMode="External"/><Relationship Id="rId26" Type="http://schemas.openxmlformats.org/officeDocument/2006/relationships/hyperlink" Target="http://en.wikipedia.org/wiki/Kunstformen_der_Natur#cite_note-5" TargetMode="External"/><Relationship Id="rId3" Type="http://schemas.openxmlformats.org/officeDocument/2006/relationships/hyperlink" Target="http://en.wikipedia.org/wiki/Lithography" TargetMode="External"/><Relationship Id="rId21" Type="http://schemas.openxmlformats.org/officeDocument/2006/relationships/hyperlink" Target="http://en.wikipedia.org/wiki/Karl_Blossfeldt" TargetMode="External"/><Relationship Id="rId7" Type="http://schemas.openxmlformats.org/officeDocument/2006/relationships/hyperlink" Target="http://en.wikipedia.org/wiki/Kunstformen_der_Natur#Publication" TargetMode="External"/><Relationship Id="rId12" Type="http://schemas.openxmlformats.org/officeDocument/2006/relationships/hyperlink" Target="http://en.wikipedia.org/wiki/Kunstformen_der_Natur#External_links" TargetMode="External"/><Relationship Id="rId17" Type="http://schemas.openxmlformats.org/officeDocument/2006/relationships/hyperlink" Target="http://en.wikipedia.org/wiki/Watercolor" TargetMode="External"/><Relationship Id="rId25" Type="http://schemas.openxmlformats.org/officeDocument/2006/relationships/hyperlink" Target="http://en.wikipedia.org/wiki/Hendrik_Petrus_Berlage" TargetMode="External"/><Relationship Id="rId2" Type="http://schemas.openxmlformats.org/officeDocument/2006/relationships/slide" Target="../slides/slide30.xml"/><Relationship Id="rId16" Type="http://schemas.openxmlformats.org/officeDocument/2006/relationships/hyperlink" Target="http://en.wikipedia.org/wiki/Sketch_(drawing)" TargetMode="External"/><Relationship Id="rId20" Type="http://schemas.openxmlformats.org/officeDocument/2006/relationships/hyperlink" Target="http://en.wikipedia.org/w/index.php?title=Ren%C3%A9_Binet_(artist)&amp;action=edit&amp;redlink=1" TargetMode="External"/><Relationship Id="rId1" Type="http://schemas.openxmlformats.org/officeDocument/2006/relationships/notesMaster" Target="../notesMasters/notesMaster1.xml"/><Relationship Id="rId6" Type="http://schemas.openxmlformats.org/officeDocument/2006/relationships/hyperlink" Target="http://en.wikipedia.org/wiki/Kunstformen_der_Natur" TargetMode="External"/><Relationship Id="rId11" Type="http://schemas.openxmlformats.org/officeDocument/2006/relationships/hyperlink" Target="http://en.wikipedia.org/wiki/Kunstformen_der_Natur#References" TargetMode="External"/><Relationship Id="rId24" Type="http://schemas.openxmlformats.org/officeDocument/2006/relationships/hyperlink" Target="http://en.wikipedia.org/wiki/Beurs_van_Berlage" TargetMode="External"/><Relationship Id="rId5" Type="http://schemas.openxmlformats.org/officeDocument/2006/relationships/hyperlink" Target="http://en.wikipedia.org/wiki/Ernst_Haeckel" TargetMode="External"/><Relationship Id="rId15" Type="http://schemas.openxmlformats.org/officeDocument/2006/relationships/hyperlink" Target="http://en.wikipedia.org/wiki/Engraving" TargetMode="External"/><Relationship Id="rId23" Type="http://schemas.openxmlformats.org/officeDocument/2006/relationships/hyperlink" Target="http://en.wikipedia.org/wiki/%C3%89mile_Gall%C3%A9" TargetMode="External"/><Relationship Id="rId10" Type="http://schemas.openxmlformats.org/officeDocument/2006/relationships/hyperlink" Target="http://en.wikipedia.org/wiki/Kunstformen_der_Natur#Gallery_of_prints" TargetMode="External"/><Relationship Id="rId19" Type="http://schemas.openxmlformats.org/officeDocument/2006/relationships/hyperlink" Target="http://en.wikipedia.org/wiki/Art_Nouveau" TargetMode="External"/><Relationship Id="rId4" Type="http://schemas.openxmlformats.org/officeDocument/2006/relationships/hyperlink" Target="http://en.wikipedia.org/wiki/Halftone" TargetMode="External"/><Relationship Id="rId9" Type="http://schemas.openxmlformats.org/officeDocument/2006/relationships/hyperlink" Target="http://en.wikipedia.org/wiki/Kunstformen_der_Natur#Influence" TargetMode="External"/><Relationship Id="rId14" Type="http://schemas.openxmlformats.org/officeDocument/2006/relationships/hyperlink" Target="http://en.wikipedia.org/wiki/Kunstformen_der_Natur#cite_note-KreinikArts2008-2" TargetMode="External"/><Relationship Id="rId22" Type="http://schemas.openxmlformats.org/officeDocument/2006/relationships/hyperlink" Target="http://en.wikipedia.org/wiki/Hans_Christiansen_(artist)"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file:///F:\My%20Pictures\Haeckel%20illustrations\Haeckel%20in%201858.TI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file:///F:\My%20Pictures\Haeckel%20illustrations\Radiolaria--Eucyrtidium.tif"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file:///F:\My%20Pictures\Haeckel%20illustrations\Haeckel%20in%201858.TI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file:///F:\My%20Pictures\Haeckel%20illustrations\Radiolaria--Eucyrtidium.tif"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visual-arts-cork.com/history-of-art/biomorphic-abstraction.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sagradafamilia.cat/sf-eng/docs_serveis/exposPermanents.ph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agradafamilia.cat/sf-eng/docs_serveis/exposPermanents.php"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www.sagradafamilia.cat/sf-eng/docs_instit/geometria6.php" TargetMode="External"/><Relationship Id="rId3" Type="http://schemas.openxmlformats.org/officeDocument/2006/relationships/hyperlink" Target="http://www.sagradafamilia.cat/sf-eng/docs_instit/geometria1.php" TargetMode="External"/><Relationship Id="rId7" Type="http://schemas.openxmlformats.org/officeDocument/2006/relationships/hyperlink" Target="http://www.sagradafamilia.cat/sf-eng/docs_instit/geometria5.php"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sagradafamilia.cat/sf-eng/docs_instit/geometria4.php" TargetMode="External"/><Relationship Id="rId5" Type="http://schemas.openxmlformats.org/officeDocument/2006/relationships/hyperlink" Target="http://www.sagradafamilia.cat/sf-eng/docs_instit/geometria3.php" TargetMode="External"/><Relationship Id="rId4" Type="http://schemas.openxmlformats.org/officeDocument/2006/relationships/hyperlink" Target="http://www.sagradafamilia.cat/sf-eng/docs_instit/geometria2.php" TargetMode="External"/><Relationship Id="rId9" Type="http://schemas.openxmlformats.org/officeDocument/2006/relationships/hyperlink" Target="http://www.sagradafamilia.cat/sf-eng/docs_instit/geometria7.php"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spirit-and-truth.net/sciencecafe/"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www.sciencecafes.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8" Type="http://schemas.openxmlformats.org/officeDocument/2006/relationships/hyperlink" Target="http://en.wikipedia.org/wiki/Frederick_R._Steiner" TargetMode="External"/><Relationship Id="rId3" Type="http://schemas.openxmlformats.org/officeDocument/2006/relationships/hyperlink" Target="http://en.wikipedia.org/wiki/Landscape_architect" TargetMode="External"/><Relationship Id="rId7" Type="http://schemas.openxmlformats.org/officeDocument/2006/relationships/hyperlink" Target="http://en.wikipedia.org/wiki/Ian_McHarg#cite_note-autogenerated1920-3"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en.wikipedia.org/wiki/Geographic_information_system" TargetMode="External"/><Relationship Id="rId5" Type="http://schemas.openxmlformats.org/officeDocument/2006/relationships/hyperlink" Target="http://en.wikipedia.org/wiki/University_of_Pennsylvania" TargetMode="External"/><Relationship Id="rId4" Type="http://schemas.openxmlformats.org/officeDocument/2006/relationships/hyperlink" Target="http://en.wikipedia.org/wiki/Regional_planning" TargetMode="External"/><Relationship Id="rId9" Type="http://schemas.openxmlformats.org/officeDocument/2006/relationships/hyperlink" Target="http://en.wikipedia.org/wiki/Ian_McHarg#cite_note-autogenerated2004-1"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en.wikipedia.org/wiki/Ian_McHarg#cite_note-4"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abramsandchronicle.co.uk/books/photography/9781419711657-animal-architectur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barnesandnoble.bfast.com/booklink/click?sourceid=119949&amp;ISBN=0394580281" TargetMode="External"/><Relationship Id="rId2" Type="http://schemas.openxmlformats.org/officeDocument/2006/relationships/slide" Target="../slides/slide58.xml"/><Relationship Id="rId1" Type="http://schemas.openxmlformats.org/officeDocument/2006/relationships/notesMaster" Target="../notesMasters/notesMaster1.xml"/><Relationship Id="rId5" Type="http://schemas.openxmlformats.org/officeDocument/2006/relationships/hyperlink" Target="http://www.nybooks.com/contents/20031204" TargetMode="External"/><Relationship Id="rId4" Type="http://schemas.openxmlformats.org/officeDocument/2006/relationships/hyperlink" Target="http://www.nybooks.com/authors/87" TargetMode="Externa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notes.utk.edu/bio/greenberg.nsf/e972592203c877ef8525676b005ded2d/5c0d42e3a78517fe8525643c000237f0?OpenDocument"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April 14, 2015 Science Café : "Biomorphic Art and Architecture -- Design with Nature" </a:t>
            </a:r>
            <a:r>
              <a:rPr lang="en-US" sz="1600" dirty="0"/>
              <a:t>Presented by </a:t>
            </a:r>
            <a:r>
              <a:rPr lang="en-US" sz="1600" dirty="0">
                <a:hlinkClick r:id="rId3"/>
              </a:rPr>
              <a:t>STKF Science Café </a:t>
            </a:r>
            <a:r>
              <a:rPr lang="en-US" sz="1600" dirty="0"/>
              <a:t>at Ijams Nature Center visitor center building meeting room, 5:30-7:00 PM. </a:t>
            </a:r>
            <a:r>
              <a:rPr lang="en-US" sz="1600" u="sng" dirty="0">
                <a:hlinkClick r:id="rId4"/>
              </a:rPr>
              <a:t>Science Café </a:t>
            </a:r>
            <a:r>
              <a:rPr lang="en-US" sz="1600" dirty="0"/>
              <a:t>is a project of WGBH Science Unit in association with Sigma Xi. </a:t>
            </a:r>
            <a:r>
              <a:rPr lang="en-US" sz="1600" u="sng" dirty="0"/>
              <a:t>NOTES and RESOURCES for the SCIENCE CAFE</a:t>
            </a:r>
            <a:r>
              <a:rPr lang="en-US" sz="1600" dirty="0"/>
              <a:t>. "Scientific, cultural, and spiritual connections between </a:t>
            </a:r>
            <a:r>
              <a:rPr lang="en-US" sz="1600" dirty="0" err="1"/>
              <a:t>McHarg's</a:t>
            </a:r>
            <a:r>
              <a:rPr lang="en-US" sz="1600" dirty="0"/>
              <a:t>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t>
            </a:r>
            <a:r>
              <a:rPr lang="en-US" sz="1600" dirty="0" err="1"/>
              <a:t>Antoni</a:t>
            </a:r>
            <a:r>
              <a:rPr lang="en-US" sz="1600" dirty="0"/>
              <a:t> </a:t>
            </a:r>
            <a:r>
              <a:rPr lang="en-US" sz="1600" dirty="0" err="1"/>
              <a:t>Gaudí</a:t>
            </a:r>
            <a:r>
              <a:rPr lang="en-US" sz="1600" dirty="0"/>
              <a:t>, whose world-heritage architecture was deeply informed by and continually expresses his love and study of nature (spiritually manifest in his huge </a:t>
            </a:r>
            <a:r>
              <a:rPr lang="en-US" sz="1600" i="1" dirty="0" err="1"/>
              <a:t>Sagrada</a:t>
            </a:r>
            <a:r>
              <a:rPr lang="en-US" sz="1600" i="1" dirty="0"/>
              <a:t> Familia</a:t>
            </a:r>
            <a:r>
              <a:rPr lang="en-US" sz="1600" dirty="0"/>
              <a:t> (basilica) in Barcelona (1883-contiunuing today).“  </a:t>
            </a:r>
          </a:p>
          <a:p>
            <a:pPr>
              <a:lnSpc>
                <a:spcPct val="80000"/>
              </a:lnSpc>
            </a:pPr>
            <a:endParaRPr lang="en-US" altLang="en-US" sz="1600" dirty="0"/>
          </a:p>
          <a:p>
            <a:pPr>
              <a:lnSpc>
                <a:spcPct val="80000"/>
              </a:lnSpc>
            </a:pPr>
            <a:endParaRPr lang="en-US" altLang="en-US" sz="1600" dirty="0"/>
          </a:p>
          <a:p>
            <a:pPr>
              <a:lnSpc>
                <a:spcPct val="80000"/>
              </a:lnSpc>
            </a:pPr>
            <a:r>
              <a:rPr lang="en-US" altLang="en-US" sz="1600" dirty="0"/>
              <a:t>This gives a biological background to Kant’s famous aphorism:</a:t>
            </a:r>
          </a:p>
          <a:p>
            <a:pPr>
              <a:lnSpc>
                <a:spcPct val="80000"/>
              </a:lnSpc>
            </a:pPr>
            <a:r>
              <a:rPr lang="en-US" altLang="en-US" sz="1600" dirty="0"/>
              <a:t>"The senses cannot think.  The understanding cannot see." </a:t>
            </a:r>
          </a:p>
          <a:p>
            <a:pPr>
              <a:lnSpc>
                <a:spcPct val="80000"/>
              </a:lnSpc>
            </a:pPr>
            <a:r>
              <a:rPr lang="en-US" altLang="en-US" sz="1600" dirty="0"/>
              <a:t>And Pascal’s</a:t>
            </a:r>
          </a:p>
          <a:p>
            <a:pPr>
              <a:lnSpc>
                <a:spcPct val="80000"/>
              </a:lnSpc>
            </a:pPr>
            <a:r>
              <a:rPr lang="en-US" altLang="en-US" sz="1600" dirty="0"/>
              <a:t>“The heart has reasons of which reason knows not”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10</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58D3FD4D-3F50-4D22-A9A7-FE2EA4C1DDEC}" type="slidenum">
              <a:rPr lang="en-US" altLang="en-US" sz="1200">
                <a:solidFill>
                  <a:srgbClr val="000000"/>
                </a:solidFill>
              </a:rPr>
              <a:pPr eaLnBrk="1" hangingPunct="1"/>
              <a:t>11</a:t>
            </a:fld>
            <a:endParaRPr lang="en-US" altLang="en-US" sz="120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12</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Members of phylum </a:t>
            </a:r>
            <a:r>
              <a:rPr lang="en-US" sz="1600" b="1" dirty="0"/>
              <a:t>Foraminifera</a:t>
            </a:r>
            <a:r>
              <a:rPr lang="en-US" sz="1600" dirty="0"/>
              <a:t> have </a:t>
            </a:r>
            <a:r>
              <a:rPr lang="en-US" sz="1600" dirty="0" err="1"/>
              <a:t>calcerous</a:t>
            </a:r>
            <a:r>
              <a:rPr lang="en-US" sz="1600" dirty="0"/>
              <a:t> external skeletons that are deposited at the bottom of </a:t>
            </a:r>
            <a:r>
              <a:rPr lang="en-US" sz="1600" dirty="0" err="1"/>
              <a:t>thre</a:t>
            </a:r>
            <a:r>
              <a:rPr lang="en-US" sz="1600" dirty="0"/>
              <a:t> sea and become incorporated into sedimentary rock. The White Cliffs of Dover are composed principally of the remains of </a:t>
            </a:r>
            <a:r>
              <a:rPr lang="en-US" sz="1600" dirty="0" err="1"/>
              <a:t>foraminiferans</a:t>
            </a:r>
            <a:r>
              <a:rPr lang="en-US" sz="1600" dirty="0"/>
              <a:t>.</a:t>
            </a:r>
          </a:p>
          <a:p>
            <a:r>
              <a:rPr lang="en-US" sz="1600" dirty="0"/>
              <a:t>Radiolarians are members of phylum </a:t>
            </a:r>
            <a:r>
              <a:rPr lang="en-US" sz="1600" b="1" dirty="0" err="1"/>
              <a:t>Actinipoda</a:t>
            </a:r>
            <a:r>
              <a:rPr lang="en-US" sz="1600" dirty="0"/>
              <a:t>, and represent another type of amoeboid organism that also has an external skeleton, but in this case composed of silica. Fossils of radiolarians have been removed from siliceous shale.</a:t>
            </a:r>
          </a:p>
          <a:p>
            <a:r>
              <a:rPr lang="en-US" sz="1600" dirty="0"/>
              <a:t>Both </a:t>
            </a:r>
            <a:r>
              <a:rPr lang="en-US" sz="1600" dirty="0" err="1"/>
              <a:t>foraminiferans</a:t>
            </a:r>
            <a:r>
              <a:rPr lang="en-US" sz="1600" dirty="0"/>
              <a:t> and radiolarians are represented by living forms as well as the fossils forms you see in the laboratory. Nearly all of these organisms are marine and found in </a:t>
            </a:r>
            <a:r>
              <a:rPr lang="en-US" sz="1600" b="1" dirty="0"/>
              <a:t>pelagic</a:t>
            </a:r>
            <a:r>
              <a:rPr lang="en-US" sz="1600" dirty="0"/>
              <a:t> (floating) or </a:t>
            </a:r>
            <a:r>
              <a:rPr lang="en-US" sz="1600" b="1" dirty="0"/>
              <a:t>benthic</a:t>
            </a:r>
            <a:r>
              <a:rPr lang="en-US" sz="1600" dirty="0"/>
              <a:t> (bottom dwelling) environments.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13</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Nacre is an iridescent layer of calcium carbonate lining the inside of shells of marine mollusks and is commonly known as "mother of pearl." It is composed of layers of uniformly oriented crystals of aragonite (a metastable form of calcium carbonate) separated by layers of organic matrix. How the ordered structure of aragonite layers is achieved has been unclear. Suzuki et al. (p. </a:t>
            </a:r>
            <a:r>
              <a:rPr lang="en-US" sz="1200" i="0" u="none" strike="noStrike" kern="1200" dirty="0">
                <a:solidFill>
                  <a:schemeClr val="tx1"/>
                </a:solidFill>
                <a:effectLst/>
                <a:latin typeface="+mn-lt"/>
                <a:ea typeface="+mn-ea"/>
                <a:cs typeface="+mn-cs"/>
                <a:hlinkClick r:id="rId3"/>
              </a:rPr>
              <a:t>1388</a:t>
            </a:r>
            <a:r>
              <a:rPr lang="en-US" sz="1200" i="0" kern="1200" dirty="0">
                <a:solidFill>
                  <a:schemeClr val="tx1"/>
                </a:solidFill>
                <a:effectLst/>
                <a:latin typeface="+mn-lt"/>
                <a:ea typeface="+mn-ea"/>
                <a:cs typeface="+mn-cs"/>
              </a:rPr>
              <a:t>, published online 8/13/09) identified two acidic matrix proteins (</a:t>
            </a:r>
            <a:r>
              <a:rPr lang="en-US" sz="1200" i="0" kern="1200" dirty="0" err="1">
                <a:solidFill>
                  <a:schemeClr val="tx1"/>
                </a:solidFill>
                <a:effectLst/>
                <a:latin typeface="+mn-lt"/>
                <a:ea typeface="+mn-ea"/>
                <a:cs typeface="+mn-cs"/>
              </a:rPr>
              <a:t>Pif</a:t>
            </a:r>
            <a:r>
              <a:rPr lang="en-US" sz="1200" i="0" kern="1200" dirty="0">
                <a:solidFill>
                  <a:schemeClr val="tx1"/>
                </a:solidFill>
                <a:effectLst/>
                <a:latin typeface="+mn-lt"/>
                <a:ea typeface="+mn-ea"/>
                <a:cs typeface="+mn-cs"/>
              </a:rPr>
              <a:t> 97 and </a:t>
            </a:r>
            <a:r>
              <a:rPr lang="en-US" sz="1200" i="0" kern="1200" dirty="0" err="1">
                <a:solidFill>
                  <a:schemeClr val="tx1"/>
                </a:solidFill>
                <a:effectLst/>
                <a:latin typeface="+mn-lt"/>
                <a:ea typeface="+mn-ea"/>
                <a:cs typeface="+mn-cs"/>
              </a:rPr>
              <a:t>Pif</a:t>
            </a:r>
            <a:r>
              <a:rPr lang="en-US" sz="1200" i="0" kern="1200" dirty="0">
                <a:solidFill>
                  <a:schemeClr val="tx1"/>
                </a:solidFill>
                <a:effectLst/>
                <a:latin typeface="+mn-lt"/>
                <a:ea typeface="+mn-ea"/>
                <a:cs typeface="+mn-cs"/>
              </a:rPr>
              <a:t> 80) that regulate nacre formation in the Japanese pearl oyster. The proteins appear to form a complex in which </a:t>
            </a:r>
            <a:r>
              <a:rPr lang="en-US" sz="1200" i="0" kern="1200" dirty="0" err="1">
                <a:solidFill>
                  <a:schemeClr val="tx1"/>
                </a:solidFill>
                <a:effectLst/>
                <a:latin typeface="+mn-lt"/>
                <a:ea typeface="+mn-ea"/>
                <a:cs typeface="+mn-cs"/>
              </a:rPr>
              <a:t>Pif</a:t>
            </a:r>
            <a:r>
              <a:rPr lang="en-US" sz="1200" i="0" kern="1200" dirty="0">
                <a:solidFill>
                  <a:schemeClr val="tx1"/>
                </a:solidFill>
                <a:effectLst/>
                <a:latin typeface="+mn-lt"/>
                <a:ea typeface="+mn-ea"/>
                <a:cs typeface="+mn-cs"/>
              </a:rPr>
              <a:t> 80 binds to aragonite and </a:t>
            </a:r>
            <a:r>
              <a:rPr lang="en-US" sz="1200" i="0" kern="1200" dirty="0" err="1">
                <a:solidFill>
                  <a:schemeClr val="tx1"/>
                </a:solidFill>
                <a:effectLst/>
                <a:latin typeface="+mn-lt"/>
                <a:ea typeface="+mn-ea"/>
                <a:cs typeface="+mn-cs"/>
              </a:rPr>
              <a:t>Pif</a:t>
            </a:r>
            <a:r>
              <a:rPr lang="en-US" sz="1200" i="0" kern="1200" dirty="0">
                <a:solidFill>
                  <a:schemeClr val="tx1"/>
                </a:solidFill>
                <a:effectLst/>
                <a:latin typeface="+mn-lt"/>
                <a:ea typeface="+mn-ea"/>
                <a:cs typeface="+mn-cs"/>
              </a:rPr>
              <a:t> 97 binds to other macromolecules in the organic matrix. (SCIENCE, Volume 325, Issue 5946, 9/11/2009) -- http://art-and-organism.blogspot.com/search?updated-max=2009-10-28T03:57:00-04:00&amp;max-results=9     http://en.wikipedia.org/wiki/Nacre </a:t>
            </a:r>
          </a:p>
          <a:p>
            <a:pPr marL="0" marR="0" lvl="0" indent="0" algn="l" defTabSz="914400" rtl="0" eaLnBrk="1" fontAlgn="auto" latinLnBrk="0" hangingPunct="1">
              <a:lnSpc>
                <a:spcPct val="8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200" dirty="0"/>
              <a:t>A material similar to ceramic, although extremely tough, is found in nature.. Mother-of-pearl, which covers the shells of abalone and some bivalves, is 95% composed of calcium carbonate (aragonite), an intrinsically fragile material that is nonetheless very tough. Mother-of-pearl can be seen as a stack of small bricks, welded together with mortar composed of proteins. Its toughness is due to its complex, hierarchical structure where cracks must follow a tortuous path to propagate. It is this structure that inspired the researchers.</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200" dirty="0"/>
              <a:t>As a base ingredient, the team from the </a:t>
            </a:r>
            <a:r>
              <a:rPr lang="en-US" altLang="en-US" sz="1200" dirty="0" err="1"/>
              <a:t>Laboratoire</a:t>
            </a:r>
            <a:r>
              <a:rPr lang="en-US" altLang="en-US" sz="1200" dirty="0"/>
              <a:t> de </a:t>
            </a:r>
            <a:r>
              <a:rPr lang="en-US" altLang="en-US" sz="1200" dirty="0" err="1"/>
              <a:t>Synthèse</a:t>
            </a:r>
            <a:r>
              <a:rPr lang="en-US" altLang="en-US" sz="1200" dirty="0"/>
              <a:t> et </a:t>
            </a:r>
            <a:r>
              <a:rPr lang="en-US" altLang="en-US" sz="1200" dirty="0" err="1"/>
              <a:t>Fonctionnalisation</a:t>
            </a:r>
            <a:r>
              <a:rPr lang="en-US" altLang="en-US" sz="1200" dirty="0"/>
              <a:t> des </a:t>
            </a:r>
            <a:r>
              <a:rPr lang="en-US" altLang="en-US" sz="1200" dirty="0" err="1"/>
              <a:t>Céramiques</a:t>
            </a:r>
            <a:r>
              <a:rPr lang="en-US" altLang="en-US" sz="1200" dirty="0"/>
              <a:t> (CNRS/Saint-Gobain) used a common ceramic powder, alumina, in the form of microscopic platelets. To obtain the layered mother-of-pearl structure, they suspended this powder in water. The colloidal suspension (1) was then cooled to obtain controlled ice crystal growth, causing alumina to self-assemble in the form of stacks of platelets. The final material was subsequently obtained from a high temperature densification step.</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200" dirty="0"/>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200" dirty="0"/>
              <a:t>This artificial mother-of-pearl is ten times tougher than a conventional alumina ceramic. This is because a crack has to move round the alumina "bricks" one by one to propagate. This zigzag pathway prevents it from crossing the material easily. --  http://www.sciencedaily.com/releases/2014/03/140324090250.htm  </a:t>
            </a:r>
          </a:p>
          <a:p>
            <a:pPr marL="0" marR="0" lvl="0" indent="0" algn="l" defTabSz="914400" rtl="0" eaLnBrk="1" fontAlgn="auto" latinLnBrk="0" hangingPunct="1">
              <a:lnSpc>
                <a:spcPct val="80000"/>
              </a:lnSpc>
              <a:spcBef>
                <a:spcPts val="0"/>
              </a:spcBef>
              <a:spcAft>
                <a:spcPts val="0"/>
              </a:spcAft>
              <a:buClrTx/>
              <a:buSzTx/>
              <a:buFontTx/>
              <a:buNone/>
              <a:tabLst/>
              <a:defRPr/>
            </a:pPr>
            <a:br>
              <a:rPr lang="en-US" sz="1200" i="0" kern="1200" dirty="0">
                <a:solidFill>
                  <a:schemeClr val="tx1"/>
                </a:solidFill>
                <a:effectLst/>
                <a:latin typeface="+mn-lt"/>
                <a:ea typeface="+mn-ea"/>
                <a:cs typeface="+mn-cs"/>
              </a:rPr>
            </a:b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14</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rPr>
              <a:t>Optical techniques reveal secrets of barnacle cement</a:t>
            </a:r>
          </a:p>
          <a:p>
            <a:r>
              <a:rPr lang="en-US" dirty="0">
                <a:effectLst/>
              </a:rPr>
              <a:t>23 Jul 2014 </a:t>
            </a:r>
            <a:r>
              <a:rPr lang="en-US" b="1" i="1" dirty="0">
                <a:effectLst/>
              </a:rPr>
              <a:t>Discovery promises novel synthetic </a:t>
            </a:r>
            <a:r>
              <a:rPr lang="en-US" b="1" i="1" dirty="0" err="1">
                <a:effectLst/>
              </a:rPr>
              <a:t>bioadhesives</a:t>
            </a:r>
            <a:r>
              <a:rPr lang="en-US" b="1" i="1" dirty="0">
                <a:effectLst/>
              </a:rPr>
              <a:t> for medical implants, micro-</a:t>
            </a:r>
            <a:r>
              <a:rPr lang="en-US" b="1" i="1" dirty="0" err="1">
                <a:effectLst/>
              </a:rPr>
              <a:t>electronics.</a:t>
            </a:r>
            <a:r>
              <a:rPr lang="en-US" dirty="0" err="1">
                <a:effectLst/>
                <a:hlinkClick r:id="rId3" tooltip="Finally revealed: how barnacle cement is far stronger than any synthetic "/>
              </a:rPr>
              <a:t>Finally</a:t>
            </a:r>
            <a:r>
              <a:rPr lang="en-US" dirty="0">
                <a:effectLst/>
                <a:hlinkClick r:id="rId3" tooltip="Finally revealed: how barnacle cement is far stronger than any synthetic "/>
              </a:rPr>
              <a:t> revealed: how barnacle cement is far stronger than any synthetic "</a:t>
            </a:r>
            <a:r>
              <a:rPr lang="en-US" dirty="0" err="1">
                <a:effectLst/>
                <a:hlinkClick r:id="rId3" tooltip="Finally revealed: how barnacle cement is far stronger than any synthetic "/>
              </a:rPr>
              <a:t>superglue".</a:t>
            </a:r>
            <a:r>
              <a:rPr lang="en-US" dirty="0" err="1">
                <a:effectLst/>
              </a:rPr>
              <a:t>More</a:t>
            </a:r>
            <a:r>
              <a:rPr lang="en-US" dirty="0">
                <a:effectLst/>
              </a:rPr>
              <a:t> than 150 years since it was first described by Darwin, scientists are now uncovering the secrets behind the super strength of barnacle glue. Still far better than any synthetic adhesive, barnacle glue – or cement – sticks to any surface, under any conditions. But exactly how this ultimate superglue works has remained a mystery – until now.</a:t>
            </a:r>
          </a:p>
          <a:p>
            <a:r>
              <a:rPr lang="en-US" dirty="0">
                <a:effectLst/>
              </a:rPr>
              <a:t>An international team of scientists led by </a:t>
            </a:r>
            <a:r>
              <a:rPr lang="en-US" dirty="0">
                <a:effectLst/>
                <a:hlinkClick r:id="rId4"/>
              </a:rPr>
              <a:t>Newcastle University</a:t>
            </a:r>
            <a:r>
              <a:rPr lang="en-US" dirty="0">
                <a:effectLst/>
              </a:rPr>
              <a:t>, UK, and funded by the </a:t>
            </a:r>
            <a:r>
              <a:rPr lang="en-US" dirty="0">
                <a:effectLst/>
                <a:hlinkClick r:id="rId5"/>
              </a:rPr>
              <a:t>US Office of Naval Research</a:t>
            </a:r>
            <a:r>
              <a:rPr lang="en-US" dirty="0">
                <a:effectLst/>
              </a:rPr>
              <a:t>, have shown for the first time that barnacle larvae release an oily droplet to clear the water from surfaces before sticking down using a phosphoprotein adhesive. The work was published this week in </a:t>
            </a:r>
            <a:r>
              <a:rPr lang="en-US" dirty="0">
                <a:effectLst/>
                <a:hlinkClick r:id="rId6"/>
              </a:rPr>
              <a:t>Nature Communications</a:t>
            </a:r>
            <a:r>
              <a:rPr lang="en-US" dirty="0">
                <a:effectLst/>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15</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effectLst/>
              </a:rPr>
              <a:t>http://en.wikipedia.org/wiki/Chambered_nautilus</a:t>
            </a:r>
          </a:p>
          <a:p>
            <a:endParaRPr lang="en-US" b="1" dirty="0">
              <a:effectLst/>
            </a:endParaRPr>
          </a:p>
          <a:p>
            <a:pPr rtl="0"/>
            <a:r>
              <a:rPr lang="en-US" dirty="0">
                <a:effectLst/>
              </a:rPr>
              <a:t>Nautilus shells were popular items in the Renaissance </a:t>
            </a:r>
            <a:r>
              <a:rPr lang="en-US" dirty="0">
                <a:effectLst/>
                <a:hlinkClick r:id="rId3" tooltip="Cabinet of curiosities"/>
              </a:rPr>
              <a:t>cabinet of curiosities</a:t>
            </a:r>
            <a:r>
              <a:rPr lang="en-US" dirty="0">
                <a:effectLst/>
              </a:rPr>
              <a:t> and were often mounted by </a:t>
            </a:r>
            <a:r>
              <a:rPr lang="en-US" dirty="0">
                <a:effectLst/>
                <a:hlinkClick r:id="rId4" tooltip="Goldsmith"/>
              </a:rPr>
              <a:t>goldsmiths</a:t>
            </a:r>
            <a:r>
              <a:rPr lang="en-US" dirty="0">
                <a:effectLst/>
              </a:rPr>
              <a:t> on a thin stem to make extravagant </a:t>
            </a:r>
            <a:r>
              <a:rPr lang="en-US" b="1" dirty="0">
                <a:effectLst/>
              </a:rPr>
              <a:t>nautilus shell cups</a:t>
            </a:r>
            <a:r>
              <a:rPr lang="en-US" dirty="0">
                <a:effectLst/>
              </a:rPr>
              <a:t>, such as the </a:t>
            </a:r>
            <a:r>
              <a:rPr lang="en-US" dirty="0">
                <a:effectLst/>
                <a:hlinkClick r:id="rId5" tooltip="Burghley Nef"/>
              </a:rPr>
              <a:t>Burghley </a:t>
            </a:r>
            <a:r>
              <a:rPr lang="en-US" dirty="0" err="1">
                <a:effectLst/>
                <a:hlinkClick r:id="rId5" tooltip="Burghley Nef"/>
              </a:rPr>
              <a:t>Nef</a:t>
            </a:r>
            <a:r>
              <a:rPr lang="en-US" dirty="0">
                <a:effectLst/>
              </a:rPr>
              <a:t>, mainly intended as decorations rather than for use. Small natural history collections were common in mid-19th-century Victorian homes, and chambered nautilus shells were popular decorations.</a:t>
            </a:r>
          </a:p>
          <a:p>
            <a:pPr rtl="0"/>
            <a:r>
              <a:rPr lang="en-US" dirty="0">
                <a:effectLst/>
              </a:rPr>
              <a:t>The chambered nautilus is the title and subject of a poem by </a:t>
            </a:r>
            <a:r>
              <a:rPr lang="en-US" dirty="0">
                <a:effectLst/>
                <a:hlinkClick r:id="rId6" tooltip="Oliver Wendell Holmes, Sr."/>
              </a:rPr>
              <a:t>Oliver Wendell Holmes</a:t>
            </a:r>
            <a:r>
              <a:rPr lang="en-US" dirty="0">
                <a:effectLst/>
              </a:rPr>
              <a:t>, in which he admires the "ship of pearl" and the "silent toil/That spread his lustrous coil/Still, as the spiral grew/He left the past year's dwelling for the new." He finds in the mysterious life and death of the nautilus strong inspiration for his own life and spiritual growth. He concludes:</a:t>
            </a:r>
          </a:p>
          <a:p>
            <a:pPr rtl="0"/>
            <a:r>
              <a:rPr lang="en-US" i="1" dirty="0">
                <a:effectLst/>
              </a:rPr>
              <a:t>Build thee more stately mansions, O my </a:t>
            </a:r>
            <a:r>
              <a:rPr lang="en-US" i="1" dirty="0" err="1">
                <a:effectLst/>
              </a:rPr>
              <a:t>soul,As</a:t>
            </a:r>
            <a:r>
              <a:rPr lang="en-US" i="1" dirty="0">
                <a:effectLst/>
              </a:rPr>
              <a:t> the swift seasons </a:t>
            </a:r>
            <a:r>
              <a:rPr lang="en-US" i="1" dirty="0" err="1">
                <a:effectLst/>
              </a:rPr>
              <a:t>roll!Leave</a:t>
            </a:r>
            <a:r>
              <a:rPr lang="en-US" i="1" dirty="0">
                <a:effectLst/>
              </a:rPr>
              <a:t> thy low-vaulted </a:t>
            </a:r>
            <a:r>
              <a:rPr lang="en-US" i="1" dirty="0" err="1">
                <a:effectLst/>
              </a:rPr>
              <a:t>past!Let</a:t>
            </a:r>
            <a:r>
              <a:rPr lang="en-US" i="1" dirty="0">
                <a:effectLst/>
              </a:rPr>
              <a:t> each new temple, nobler than the </a:t>
            </a:r>
            <a:r>
              <a:rPr lang="en-US" i="1" dirty="0" err="1">
                <a:effectLst/>
              </a:rPr>
              <a:t>last,Shut</a:t>
            </a:r>
            <a:r>
              <a:rPr lang="en-US" i="1" dirty="0">
                <a:effectLst/>
              </a:rPr>
              <a:t> thee from heaven with a dome more </a:t>
            </a:r>
            <a:r>
              <a:rPr lang="en-US" i="1" dirty="0" err="1">
                <a:effectLst/>
              </a:rPr>
              <a:t>vast,Till</a:t>
            </a:r>
            <a:r>
              <a:rPr lang="en-US" i="1" dirty="0">
                <a:effectLst/>
              </a:rPr>
              <a:t> thou at length art </a:t>
            </a:r>
            <a:r>
              <a:rPr lang="en-US" i="1" dirty="0" err="1">
                <a:effectLst/>
              </a:rPr>
              <a:t>free,Leaving</a:t>
            </a:r>
            <a:r>
              <a:rPr lang="en-US" i="1" dirty="0">
                <a:effectLst/>
              </a:rPr>
              <a:t> thine outgrown shell by life's </a:t>
            </a:r>
            <a:r>
              <a:rPr lang="en-US" i="1" dirty="0" err="1">
                <a:effectLst/>
              </a:rPr>
              <a:t>unresting</a:t>
            </a:r>
            <a:r>
              <a:rPr lang="en-US" i="1" dirty="0">
                <a:effectLst/>
              </a:rPr>
              <a:t> </a:t>
            </a:r>
            <a:r>
              <a:rPr lang="en-US" i="1" dirty="0" err="1">
                <a:effectLst/>
              </a:rPr>
              <a:t>sea!</a:t>
            </a:r>
            <a:r>
              <a:rPr lang="en-US" dirty="0" err="1">
                <a:effectLst/>
              </a:rPr>
              <a:t>A</a:t>
            </a:r>
            <a:r>
              <a:rPr lang="en-US" dirty="0">
                <a:effectLst/>
              </a:rPr>
              <a:t> painting by </a:t>
            </a:r>
            <a:r>
              <a:rPr lang="en-US" dirty="0">
                <a:effectLst/>
                <a:hlinkClick r:id="rId7" tooltip="Andrew Wyeth"/>
              </a:rPr>
              <a:t>Andrew Wyeth</a:t>
            </a:r>
            <a:r>
              <a:rPr lang="en-US" dirty="0">
                <a:effectLst/>
              </a:rPr>
              <a:t>, entitled "Chambered Nautilus", shows a woman in a canopied bed; the composition and proportions of the bed and the window behind it mirror those of a chambered nautilus lying on a nearby table.</a:t>
            </a:r>
          </a:p>
          <a:p>
            <a:pPr rtl="0"/>
            <a:r>
              <a:rPr lang="en-US" dirty="0">
                <a:effectLst/>
              </a:rPr>
              <a:t>The popular </a:t>
            </a:r>
            <a:r>
              <a:rPr lang="en-US" dirty="0">
                <a:effectLst/>
                <a:hlinkClick r:id="rId8" tooltip="Russia"/>
              </a:rPr>
              <a:t>Russian</a:t>
            </a:r>
            <a:r>
              <a:rPr lang="en-US" dirty="0">
                <a:effectLst/>
              </a:rPr>
              <a:t> </a:t>
            </a:r>
            <a:r>
              <a:rPr lang="en-US" dirty="0">
                <a:effectLst/>
                <a:hlinkClick r:id="rId9" tooltip="Rock band"/>
              </a:rPr>
              <a:t>rock band</a:t>
            </a:r>
            <a:r>
              <a:rPr lang="en-US" dirty="0">
                <a:effectLst/>
              </a:rPr>
              <a:t> </a:t>
            </a:r>
            <a:r>
              <a:rPr lang="en-US" dirty="0">
                <a:effectLst/>
                <a:hlinkClick r:id="rId10" tooltip="Nautilus Pompilius (band)"/>
              </a:rPr>
              <a:t>Nautilus </a:t>
            </a:r>
            <a:r>
              <a:rPr lang="en-US" dirty="0" err="1">
                <a:effectLst/>
                <a:hlinkClick r:id="rId10" tooltip="Nautilus Pompilius (band)"/>
              </a:rPr>
              <a:t>Pompilius</a:t>
            </a:r>
            <a:r>
              <a:rPr lang="en-US" dirty="0">
                <a:effectLst/>
              </a:rPr>
              <a:t> (</a:t>
            </a:r>
            <a:r>
              <a:rPr lang="en-US" dirty="0" err="1">
                <a:effectLst/>
              </a:rPr>
              <a:t>Наутилус</a:t>
            </a:r>
            <a:r>
              <a:rPr lang="en-US" dirty="0">
                <a:effectLst/>
              </a:rPr>
              <a:t> </a:t>
            </a:r>
            <a:r>
              <a:rPr lang="en-US" dirty="0" err="1">
                <a:effectLst/>
              </a:rPr>
              <a:t>Помпилиус</a:t>
            </a:r>
            <a:r>
              <a:rPr lang="en-US" dirty="0">
                <a:effectLst/>
              </a:rPr>
              <a:t>) is named after the species.</a:t>
            </a:r>
          </a:p>
          <a:p>
            <a:pPr rtl="0"/>
            <a:r>
              <a:rPr lang="en-US" dirty="0">
                <a:effectLst/>
                <a:hlinkClick r:id="rId11" tooltip="United States"/>
              </a:rPr>
              <a:t>American</a:t>
            </a:r>
            <a:r>
              <a:rPr lang="en-US" dirty="0">
                <a:effectLst/>
              </a:rPr>
              <a:t> composer and commentator </a:t>
            </a:r>
            <a:r>
              <a:rPr lang="en-US" dirty="0">
                <a:effectLst/>
                <a:hlinkClick r:id="rId12" tooltip="Deems Taylor"/>
              </a:rPr>
              <a:t>Deems Taylor</a:t>
            </a:r>
            <a:r>
              <a:rPr lang="en-US" dirty="0">
                <a:effectLst/>
              </a:rPr>
              <a:t> wrote a cantata entitled </a:t>
            </a:r>
            <a:r>
              <a:rPr lang="en-US" i="1" dirty="0">
                <a:effectLst/>
              </a:rPr>
              <a:t>The Chambered Nautilus</a:t>
            </a:r>
            <a:r>
              <a:rPr lang="en-US" dirty="0">
                <a:effectLst/>
              </a:rPr>
              <a:t> in 1916.</a:t>
            </a:r>
          </a:p>
          <a:p>
            <a:pPr rtl="0"/>
            <a:r>
              <a:rPr lang="en-US" dirty="0">
                <a:effectLst/>
              </a:rPr>
              <a:t>Cutaway of a nautilus shell showing the chambers</a:t>
            </a:r>
          </a:p>
          <a:p>
            <a:pPr rtl="0"/>
            <a:r>
              <a:rPr lang="en-US" dirty="0">
                <a:effectLst/>
              </a:rPr>
              <a:t>Empty nautilus shell, whole</a:t>
            </a:r>
          </a:p>
          <a:p>
            <a:pPr rtl="0"/>
            <a:r>
              <a:rPr lang="en-US" dirty="0">
                <a:effectLst/>
              </a:rPr>
              <a:t>Nautilus showing the tentacles</a:t>
            </a:r>
          </a:p>
          <a:p>
            <a:pPr rtl="0"/>
            <a:r>
              <a:rPr lang="en-US" dirty="0">
                <a:effectLst/>
              </a:rPr>
              <a:t>Internal anatomy of </a:t>
            </a:r>
            <a:r>
              <a:rPr lang="en-US" i="1" dirty="0">
                <a:effectLst/>
              </a:rPr>
              <a:t>Nautilus </a:t>
            </a:r>
            <a:r>
              <a:rPr lang="en-US" i="1" dirty="0" err="1">
                <a:effectLst/>
              </a:rPr>
              <a:t>pompilius</a:t>
            </a:r>
            <a:endParaRPr lang="en-US" dirty="0">
              <a:effectLst/>
            </a:endParaRPr>
          </a:p>
          <a:p>
            <a:endParaRPr lang="en-US" dirty="0">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854AE6-91E2-408B-A1F5-64CCCC328E5F}" type="slidenum">
              <a:rPr lang="en-US" altLang="en-US" sz="1200">
                <a:solidFill>
                  <a:prstClr val="black"/>
                </a:solidFill>
              </a:rPr>
              <a:pPr/>
              <a:t>16</a:t>
            </a:fld>
            <a:endParaRPr lang="en-US" altLang="en-US" sz="120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1600" dirty="0"/>
              <a:t> This gives a biological background to Kant’s famous aphorism:</a:t>
            </a:r>
          </a:p>
          <a:p>
            <a:pPr>
              <a:lnSpc>
                <a:spcPct val="80000"/>
              </a:lnSpc>
            </a:pPr>
            <a:r>
              <a:rPr lang="en-US" altLang="en-US" sz="1600" dirty="0"/>
              <a:t>"The senses cannot think.  The understanding cannot see." </a:t>
            </a:r>
          </a:p>
          <a:p>
            <a:pPr>
              <a:lnSpc>
                <a:spcPct val="80000"/>
              </a:lnSpc>
            </a:pPr>
            <a:endParaRPr lang="en-US" altLang="en-US" sz="1600" dirty="0"/>
          </a:p>
          <a:p>
            <a:pPr>
              <a:lnSpc>
                <a:spcPct val="80000"/>
              </a:lnSpc>
            </a:pPr>
            <a:r>
              <a:rPr lang="en-US" altLang="en-US" sz="1600" dirty="0"/>
              <a:t>BUT Kant believed that BOTH were necessary</a:t>
            </a:r>
          </a:p>
          <a:p>
            <a:pPr>
              <a:lnSpc>
                <a:spcPct val="80000"/>
              </a:lnSpc>
            </a:pPr>
            <a:endParaRPr lang="en-US" altLang="en-US" sz="1600" dirty="0"/>
          </a:p>
          <a:p>
            <a:pPr>
              <a:lnSpc>
                <a:spcPct val="80000"/>
              </a:lnSpc>
            </a:pPr>
            <a:r>
              <a:rPr lang="en-US" altLang="en-US" sz="1600" dirty="0"/>
              <a:t>And Pascal’s</a:t>
            </a:r>
          </a:p>
          <a:p>
            <a:pPr>
              <a:lnSpc>
                <a:spcPct val="80000"/>
              </a:lnSpc>
            </a:pPr>
            <a:r>
              <a:rPr lang="en-US" altLang="en-US" sz="1600" dirty="0"/>
              <a:t>“The heart has reasons of which reason knows not”</a:t>
            </a:r>
          </a:p>
          <a:p>
            <a:pPr>
              <a:lnSpc>
                <a:spcPct val="80000"/>
              </a:lnSpc>
            </a:pPr>
            <a:endParaRPr lang="en-US" altLang="en-US" sz="1600" dirty="0"/>
          </a:p>
          <a:p>
            <a:pPr rtl="0"/>
            <a:r>
              <a:rPr lang="en-US" altLang="en-US" sz="1600" dirty="0"/>
              <a:t>*</a:t>
            </a:r>
            <a:r>
              <a:rPr lang="en-US" b="1" dirty="0">
                <a:effectLst/>
              </a:rPr>
              <a:t>Experience without theory is blind, but theory without experience is mere intellectual play.</a:t>
            </a:r>
            <a:r>
              <a:rPr lang="en-US" dirty="0">
                <a:effectLst/>
              </a:rPr>
              <a:t> </a:t>
            </a:r>
          </a:p>
          <a:p>
            <a:pPr lvl="1" rtl="0"/>
            <a:r>
              <a:rPr lang="en-US" dirty="0">
                <a:effectLst/>
              </a:rPr>
              <a:t>This is declared to be "an old Kantian maxim" in </a:t>
            </a:r>
            <a:r>
              <a:rPr lang="en-US" i="1" dirty="0">
                <a:effectLst/>
              </a:rPr>
              <a:t>General Systems</a:t>
            </a:r>
            <a:r>
              <a:rPr lang="en-US" dirty="0">
                <a:effectLst/>
              </a:rPr>
              <a:t> Vol. 7-8 (1962)‎, p. 11, by the Society for the Advancement of General Systems Theory, but may simply be a paraphrase or summation of Kantian ideas.</a:t>
            </a:r>
          </a:p>
          <a:p>
            <a:pPr lvl="1" rtl="0"/>
            <a:r>
              <a:rPr lang="en-US" dirty="0">
                <a:effectLst/>
              </a:rPr>
              <a:t>Kant's treatment of the transcendental logic in the First Critique contains a portion, of which this quote may be an ambiguously worded paraphrase. Kant, claiming that both reason and the senses are essential to the formation of our understanding of the world, writes: "Without sensibility no object would be given to us, and without understanding none would be thought. Thoughts without content </a:t>
            </a:r>
            <a:r>
              <a:rPr lang="en-US" b="0" dirty="0">
                <a:effectLst/>
              </a:rPr>
              <a:t>are empty, intuitions without concepts are blind (</a:t>
            </a:r>
            <a:r>
              <a:rPr lang="en-US" b="0" i="1" dirty="0">
                <a:effectLst/>
                <a:hlinkClick r:id="rId3" tooltip="w:Critique of Pure Reason"/>
              </a:rPr>
              <a:t>Critique of Pure Reason</a:t>
            </a:r>
            <a:r>
              <a:rPr lang="en-US" b="0" dirty="0">
                <a:effectLst/>
              </a:rPr>
              <a:t> (1781; 1787)</a:t>
            </a:r>
            <a:r>
              <a:rPr lang="en-US" b="0" baseline="0" dirty="0">
                <a:effectLst/>
              </a:rPr>
              <a:t> </a:t>
            </a:r>
            <a:r>
              <a:rPr lang="en-US" b="0" dirty="0">
                <a:effectLst/>
              </a:rPr>
              <a:t>A51/B75)"</a:t>
            </a:r>
            <a:r>
              <a:rPr lang="en-US" dirty="0">
                <a:effectLst/>
              </a:rPr>
              <a: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a:p>
            <a:pPr>
              <a:lnSpc>
                <a:spcPct val="80000"/>
              </a:lnSpc>
            </a:pP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17</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1600" dirty="0"/>
              <a:t> </a:t>
            </a:r>
            <a:r>
              <a:rPr lang="en-US" sz="1200" b="1" kern="1200" dirty="0">
                <a:solidFill>
                  <a:schemeClr val="tx1"/>
                </a:solidFill>
                <a:effectLst/>
                <a:latin typeface="+mn-lt"/>
                <a:ea typeface="+mn-ea"/>
                <a:cs typeface="+mn-cs"/>
              </a:rPr>
              <a:t>"Goethe and Humboldt believed, adapting ideas from Kant's third </a:t>
            </a:r>
            <a:r>
              <a:rPr lang="en-US" sz="1200" b="1" i="1" kern="1200" dirty="0">
                <a:solidFill>
                  <a:schemeClr val="tx1"/>
                </a:solidFill>
                <a:effectLst/>
                <a:latin typeface="+mn-lt"/>
                <a:ea typeface="+mn-ea"/>
                <a:cs typeface="+mn-cs"/>
              </a:rPr>
              <a:t>Critique</a:t>
            </a:r>
            <a:r>
              <a:rPr lang="en-US" sz="1200" b="1" kern="1200" dirty="0">
                <a:solidFill>
                  <a:schemeClr val="tx1"/>
                </a:solidFill>
                <a:effectLst/>
                <a:latin typeface="+mn-lt"/>
                <a:ea typeface="+mn-ea"/>
                <a:cs typeface="+mn-cs"/>
              </a:rPr>
              <a:t>, that aesthetic judgment complemented scientific understanding; each in its own mode captured the laws of nature, the principles according to which nature exhibited a unity underlying an ever astonishing variety. With Haeckel, aesthetic judgment would be fused with Darwinian understanding through a love now lifted beyond the individual."</a:t>
            </a:r>
            <a:r>
              <a:rPr lang="en-US" sz="1200" kern="1200" dirty="0">
                <a:solidFill>
                  <a:schemeClr val="tx1"/>
                </a:solidFill>
                <a:effectLst/>
                <a:latin typeface="+mn-lt"/>
                <a:ea typeface="+mn-ea"/>
                <a:cs typeface="+mn-cs"/>
              </a:rPr>
              <a:t> (Rbt Richards, 2004, in press)</a:t>
            </a:r>
          </a:p>
          <a:p>
            <a:pPr>
              <a:lnSpc>
                <a:spcPct val="80000"/>
              </a:lnSpc>
            </a:pPr>
            <a:endParaRPr lang="en-US" sz="1200" kern="1200" dirty="0">
              <a:solidFill>
                <a:schemeClr val="tx1"/>
              </a:solidFill>
              <a:effectLst/>
              <a:latin typeface="+mn-lt"/>
              <a:ea typeface="+mn-ea"/>
              <a:cs typeface="+mn-cs"/>
            </a:endParaRPr>
          </a:p>
          <a:p>
            <a:pPr rtl="0"/>
            <a:r>
              <a:rPr lang="en-US" b="1" dirty="0">
                <a:effectLst/>
              </a:rPr>
              <a:t>Johann Wolfgang von Goethe</a:t>
            </a:r>
            <a:r>
              <a:rPr lang="en-US" dirty="0">
                <a:effectLst/>
              </a:rPr>
              <a:t> (28 August 1749 – 22 March 1832) was a German writer and </a:t>
            </a:r>
            <a:r>
              <a:rPr lang="en-US" dirty="0">
                <a:effectLst/>
                <a:hlinkClick r:id="rId3" tooltip="Politician"/>
              </a:rPr>
              <a:t>statesman</a:t>
            </a:r>
            <a:r>
              <a:rPr lang="en-US" dirty="0">
                <a:effectLst/>
              </a:rPr>
              <a:t>. His body of work includes </a:t>
            </a:r>
            <a:r>
              <a:rPr lang="en-US" dirty="0">
                <a:effectLst/>
                <a:hlinkClick r:id="rId4" tooltip="Epic poetry"/>
              </a:rPr>
              <a:t>epic</a:t>
            </a:r>
            <a:r>
              <a:rPr lang="en-US" dirty="0">
                <a:effectLst/>
              </a:rPr>
              <a:t> and </a:t>
            </a:r>
            <a:r>
              <a:rPr lang="en-US" dirty="0">
                <a:effectLst/>
                <a:hlinkClick r:id="rId5" tooltip="Lyric poetry"/>
              </a:rPr>
              <a:t>lyric poetry</a:t>
            </a:r>
            <a:r>
              <a:rPr lang="en-US" dirty="0">
                <a:effectLst/>
              </a:rPr>
              <a:t> written in a variety of </a:t>
            </a:r>
            <a:r>
              <a:rPr lang="en-US" dirty="0" err="1">
                <a:effectLst/>
                <a:hlinkClick r:id="rId6" tooltip="Poetic metre"/>
              </a:rPr>
              <a:t>metres</a:t>
            </a:r>
            <a:r>
              <a:rPr lang="en-US" dirty="0">
                <a:effectLst/>
              </a:rPr>
              <a:t> and styles; </a:t>
            </a:r>
            <a:r>
              <a:rPr lang="en-US" dirty="0">
                <a:effectLst/>
                <a:hlinkClick r:id="rId7" tooltip="Prose"/>
              </a:rPr>
              <a:t>prose</a:t>
            </a:r>
            <a:r>
              <a:rPr lang="en-US" dirty="0">
                <a:effectLst/>
              </a:rPr>
              <a:t> and </a:t>
            </a:r>
            <a:r>
              <a:rPr lang="en-US" dirty="0">
                <a:effectLst/>
                <a:hlinkClick r:id="rId8" tooltip="Verse (poetry)"/>
              </a:rPr>
              <a:t>verse</a:t>
            </a:r>
            <a:r>
              <a:rPr lang="en-US" dirty="0">
                <a:effectLst/>
              </a:rPr>
              <a:t> dramas; memoirs; an autobiography; </a:t>
            </a:r>
            <a:r>
              <a:rPr lang="en-US" dirty="0">
                <a:effectLst/>
                <a:hlinkClick r:id="rId9" tooltip="Literary criticism"/>
              </a:rPr>
              <a:t>literary</a:t>
            </a:r>
            <a:r>
              <a:rPr lang="en-US" dirty="0">
                <a:effectLst/>
              </a:rPr>
              <a:t> and </a:t>
            </a:r>
            <a:r>
              <a:rPr lang="en-US" dirty="0">
                <a:effectLst/>
                <a:hlinkClick r:id="rId10" tooltip="Aesthetics"/>
              </a:rPr>
              <a:t>aesthetic criticism</a:t>
            </a:r>
            <a:r>
              <a:rPr lang="en-US" dirty="0">
                <a:effectLst/>
              </a:rPr>
              <a:t>; treatises on </a:t>
            </a:r>
            <a:r>
              <a:rPr lang="en-US" dirty="0">
                <a:effectLst/>
                <a:hlinkClick r:id="rId11" tooltip="Botany"/>
              </a:rPr>
              <a:t>botany</a:t>
            </a:r>
            <a:r>
              <a:rPr lang="en-US" dirty="0">
                <a:effectLst/>
              </a:rPr>
              <a:t>, </a:t>
            </a:r>
            <a:r>
              <a:rPr lang="en-US" dirty="0">
                <a:effectLst/>
                <a:hlinkClick r:id="rId12" tooltip="Anatomy"/>
              </a:rPr>
              <a:t>anatomy</a:t>
            </a:r>
            <a:r>
              <a:rPr lang="en-US" dirty="0">
                <a:effectLst/>
              </a:rPr>
              <a:t>, and </a:t>
            </a:r>
            <a:r>
              <a:rPr lang="en-US" dirty="0" err="1">
                <a:effectLst/>
              </a:rPr>
              <a:t>colour</a:t>
            </a:r>
            <a:r>
              <a:rPr lang="en-US" dirty="0">
                <a:effectLst/>
              </a:rPr>
              <a:t>; and four novels. In addition, numerous literary and scientific fragments, more than 10,000 letters, and nearly 3,000 drawings by him are extant. A literary celebrity by the age of 25  ... After returning from a tour of Italy in 1788, his first major scientific work, the </a:t>
            </a:r>
            <a:r>
              <a:rPr lang="en-US" i="1" dirty="0">
                <a:effectLst/>
                <a:hlinkClick r:id="rId13" tooltip="Metamorphosis of Plants"/>
              </a:rPr>
              <a:t>Metamorphosis of Plants</a:t>
            </a:r>
            <a:r>
              <a:rPr lang="en-US" dirty="0">
                <a:effectLst/>
              </a:rPr>
              <a:t>, was published. </a:t>
            </a:r>
          </a:p>
          <a:p>
            <a:pPr rtl="0"/>
            <a:endParaRPr lang="en-US" b="1" dirty="0">
              <a:effectLst/>
            </a:endParaRPr>
          </a:p>
          <a:p>
            <a:pPr rtl="0"/>
            <a:r>
              <a:rPr lang="en-US" b="1" dirty="0">
                <a:effectLst/>
              </a:rPr>
              <a:t>Friedrich Wilhelm Heinrich Alexander von Humboldt</a:t>
            </a:r>
            <a:r>
              <a:rPr lang="en-US" dirty="0">
                <a:effectLst/>
              </a:rPr>
              <a:t> ( </a:t>
            </a:r>
            <a:r>
              <a:rPr lang="en-US" dirty="0">
                <a:effectLst/>
                <a:hlinkClick r:id="rId14" tooltip="Friedrich Wilhelm Heinrich Alexander Freiherr von Humboldt.ogg"/>
              </a:rPr>
              <a:t>listen</a:t>
            </a:r>
            <a:r>
              <a:rPr lang="en-US" dirty="0">
                <a:effectLst/>
              </a:rPr>
              <a:t> (</a:t>
            </a:r>
            <a:r>
              <a:rPr lang="en-US" dirty="0" err="1">
                <a:effectLst/>
                <a:hlinkClick r:id="rId15" tooltip="Wikipedia:Media help"/>
              </a:rPr>
              <a:t>help</a:t>
            </a:r>
            <a:r>
              <a:rPr lang="en-US" dirty="0" err="1">
                <a:effectLst/>
              </a:rPr>
              <a:t>·</a:t>
            </a:r>
            <a:r>
              <a:rPr lang="en-US" dirty="0" err="1">
                <a:effectLst/>
                <a:hlinkClick r:id="rId16" tooltip="File:Friedrich Wilhelm Heinrich Alexander Freiherr von Humboldt.ogg"/>
              </a:rPr>
              <a:t>info</a:t>
            </a:r>
            <a:r>
              <a:rPr lang="en-US" dirty="0">
                <a:effectLst/>
              </a:rPr>
              <a:t>); September 14, 1769 – May 6, 1859) was a </a:t>
            </a:r>
            <a:r>
              <a:rPr lang="en-US" dirty="0">
                <a:effectLst/>
                <a:hlinkClick r:id="rId17" tooltip="Prussian"/>
              </a:rPr>
              <a:t>Prussian</a:t>
            </a:r>
            <a:r>
              <a:rPr lang="en-US" dirty="0">
                <a:effectLst/>
              </a:rPr>
              <a:t> </a:t>
            </a:r>
            <a:r>
              <a:rPr lang="en-US" dirty="0">
                <a:effectLst/>
                <a:hlinkClick r:id="rId18" tooltip="Geography"/>
              </a:rPr>
              <a:t>geographer</a:t>
            </a:r>
            <a:r>
              <a:rPr lang="en-US" dirty="0">
                <a:effectLst/>
              </a:rPr>
              <a:t>, </a:t>
            </a:r>
            <a:r>
              <a:rPr lang="en-US" dirty="0">
                <a:effectLst/>
                <a:hlinkClick r:id="rId19" tooltip="Natural science"/>
              </a:rPr>
              <a:t>naturalist</a:t>
            </a:r>
            <a:r>
              <a:rPr lang="en-US" dirty="0">
                <a:effectLst/>
              </a:rPr>
              <a:t>, and </a:t>
            </a:r>
            <a:r>
              <a:rPr lang="en-US" dirty="0">
                <a:effectLst/>
                <a:hlinkClick r:id="rId20" tooltip="List of explorers"/>
              </a:rPr>
              <a:t>explorer</a:t>
            </a:r>
            <a:r>
              <a:rPr lang="en-US" dirty="0">
                <a:effectLst/>
              </a:rPr>
              <a:t>, ... quantitative work on </a:t>
            </a:r>
            <a:r>
              <a:rPr lang="en-US" dirty="0">
                <a:effectLst/>
                <a:hlinkClick r:id="rId11" tooltip="Botany"/>
              </a:rPr>
              <a:t>botanical</a:t>
            </a:r>
            <a:r>
              <a:rPr lang="en-US" dirty="0">
                <a:effectLst/>
              </a:rPr>
              <a:t> </a:t>
            </a:r>
            <a:r>
              <a:rPr lang="en-US" dirty="0">
                <a:effectLst/>
                <a:hlinkClick r:id="rId18" tooltip="Geography"/>
              </a:rPr>
              <a:t>geography</a:t>
            </a:r>
            <a:r>
              <a:rPr lang="en-US" dirty="0">
                <a:effectLst/>
              </a:rPr>
              <a:t> laid the foundation for the field of </a:t>
            </a:r>
            <a:r>
              <a:rPr lang="en-US" dirty="0">
                <a:effectLst/>
                <a:hlinkClick r:id="rId21" tooltip="Biogeography"/>
              </a:rPr>
              <a:t>biogeography</a:t>
            </a:r>
            <a:r>
              <a:rPr lang="en-US" dirty="0">
                <a:effectLst/>
              </a:rPr>
              <a:t>. Humboldt's advocacy of long-term systematic geophysical measurement laid the foundation for modern geomagnetic and meteorological monitoring.</a:t>
            </a:r>
            <a:r>
              <a:rPr lang="en-US" baseline="30000" dirty="0">
                <a:effectLst/>
                <a:hlinkClick r:id="rId22"/>
              </a:rPr>
              <a:t>[2]</a:t>
            </a:r>
            <a:r>
              <a:rPr lang="en-US" baseline="30000" dirty="0">
                <a:effectLst/>
                <a:hlinkClick r:id="rId23"/>
              </a:rPr>
              <a:t>[3]</a:t>
            </a:r>
            <a:endParaRPr lang="en-US" dirty="0">
              <a:effectLst/>
            </a:endParaRPr>
          </a:p>
          <a:p>
            <a:pPr rtl="0"/>
            <a:r>
              <a:rPr lang="en-US" dirty="0">
                <a:effectLst/>
              </a:rPr>
              <a:t>Between 1799 and 1804, Humboldt travelled extensively in </a:t>
            </a:r>
            <a:r>
              <a:rPr lang="en-US" dirty="0">
                <a:effectLst/>
                <a:hlinkClick r:id="rId24" tooltip="Latin America"/>
              </a:rPr>
              <a:t>Latin America</a:t>
            </a:r>
            <a:r>
              <a:rPr lang="en-US" dirty="0">
                <a:effectLst/>
              </a:rPr>
              <a:t>, exploring and describing it for the first time from a modern scientific point of view. His description of the journey was written up and published in an enormous set of volumes over 21 years. Humboldt was one of the first to propose that the lands bordering the </a:t>
            </a:r>
            <a:r>
              <a:rPr lang="en-US" dirty="0">
                <a:effectLst/>
                <a:hlinkClick r:id="rId25" tooltip="Atlantic Ocean"/>
              </a:rPr>
              <a:t>Atlantic Ocean</a:t>
            </a:r>
            <a:r>
              <a:rPr lang="en-US" dirty="0">
                <a:effectLst/>
              </a:rPr>
              <a:t> were once joined (South America and Africa in particular). Humboldt resurrected the use of the word </a:t>
            </a:r>
            <a:r>
              <a:rPr lang="en-US" i="1" dirty="0">
                <a:effectLst/>
              </a:rPr>
              <a:t>cosmos</a:t>
            </a:r>
            <a:r>
              <a:rPr lang="en-US" dirty="0">
                <a:effectLst/>
              </a:rPr>
              <a:t> from the ancient Greek and assigned it to his multi-volume treatise, </a:t>
            </a:r>
            <a:r>
              <a:rPr lang="en-US" dirty="0" err="1">
                <a:effectLst/>
                <a:hlinkClick r:id="rId26" tooltip="Kosmos (Humboldt)"/>
              </a:rPr>
              <a:t>Kosmos</a:t>
            </a:r>
            <a:r>
              <a:rPr lang="en-US" dirty="0">
                <a:effectLst/>
              </a:rPr>
              <a:t>, in which he sought to unify diverse branches of scientific knowledge. This important work also motivated a holistic perception of the universe as one interacting entity.</a:t>
            </a:r>
            <a:r>
              <a:rPr lang="en-US" baseline="30000" dirty="0">
                <a:effectLst/>
                <a:hlinkClick r:id="rId27"/>
              </a:rPr>
              <a:t>[4]</a:t>
            </a:r>
            <a:r>
              <a:rPr lang="en-US" dirty="0">
                <a:effectLst/>
              </a:rPr>
              <a:t> Humboldt supported and worked with other scientists, including </a:t>
            </a:r>
            <a:r>
              <a:rPr lang="en-US" dirty="0">
                <a:effectLst/>
                <a:hlinkClick r:id="rId28" tooltip="Joseph-Louis Gay-Lussac"/>
              </a:rPr>
              <a:t>Joseph-Louis Gay-Lussac</a:t>
            </a:r>
            <a:r>
              <a:rPr lang="en-US" dirty="0">
                <a:effectLst/>
              </a:rPr>
              <a:t>, </a:t>
            </a:r>
            <a:r>
              <a:rPr lang="en-US" dirty="0">
                <a:effectLst/>
                <a:hlinkClick r:id="rId29" tooltip="Justus von Liebig"/>
              </a:rPr>
              <a:t>Justus von Liebig</a:t>
            </a:r>
            <a:r>
              <a:rPr lang="en-US" dirty="0">
                <a:effectLst/>
              </a:rPr>
              <a:t>, </a:t>
            </a:r>
            <a:r>
              <a:rPr lang="en-US" dirty="0">
                <a:effectLst/>
                <a:hlinkClick r:id="rId30" tooltip="Louis Agassiz"/>
              </a:rPr>
              <a:t>Louis Agassiz</a:t>
            </a:r>
            <a:r>
              <a:rPr lang="en-US" dirty="0">
                <a:effectLst/>
              </a:rPr>
              <a:t>, </a:t>
            </a:r>
            <a:r>
              <a:rPr lang="en-US" dirty="0">
                <a:effectLst/>
                <a:hlinkClick r:id="rId31" tooltip="Matthew Fontaine Maury"/>
              </a:rPr>
              <a:t>Matthew Fontaine Maury</a:t>
            </a:r>
            <a:r>
              <a:rPr lang="en-US" dirty="0">
                <a:effectLst/>
              </a:rPr>
              <a:t>, </a:t>
            </a:r>
            <a:r>
              <a:rPr lang="en-US" dirty="0">
                <a:effectLst/>
                <a:hlinkClick r:id="rId32" tooltip="Georg von Neumayer"/>
              </a:rPr>
              <a:t>Georg von </a:t>
            </a:r>
            <a:r>
              <a:rPr lang="en-US" dirty="0" err="1">
                <a:effectLst/>
                <a:hlinkClick r:id="rId32" tooltip="Georg von Neumayer"/>
              </a:rPr>
              <a:t>Neumayer</a:t>
            </a:r>
            <a:r>
              <a:rPr lang="en-US" dirty="0">
                <a:effectLst/>
              </a:rPr>
              <a:t>, and most notably, </a:t>
            </a:r>
            <a:r>
              <a:rPr lang="en-US" dirty="0" err="1">
                <a:effectLst/>
                <a:hlinkClick r:id="rId33" tooltip="Aimé Bonpland"/>
              </a:rPr>
              <a:t>Aimé</a:t>
            </a:r>
            <a:r>
              <a:rPr lang="en-US" dirty="0">
                <a:effectLst/>
                <a:hlinkClick r:id="rId33" tooltip="Aimé Bonpland"/>
              </a:rPr>
              <a:t> </a:t>
            </a:r>
            <a:r>
              <a:rPr lang="en-US" dirty="0" err="1">
                <a:effectLst/>
                <a:hlinkClick r:id="rId33" tooltip="Aimé Bonpland"/>
              </a:rPr>
              <a:t>Bonpland</a:t>
            </a:r>
            <a:r>
              <a:rPr lang="en-US" dirty="0">
                <a:effectLst/>
              </a:rPr>
              <a:t>, with whom he conducted much of his scientific exploration.</a:t>
            </a:r>
          </a:p>
          <a:p>
            <a:pPr>
              <a:lnSpc>
                <a:spcPct val="80000"/>
              </a:lnSpc>
            </a:pPr>
            <a:endParaRPr lang="en-US" sz="1200" kern="1200" dirty="0">
              <a:solidFill>
                <a:schemeClr val="tx1"/>
              </a:solidFill>
              <a:effectLst/>
              <a:latin typeface="+mn-lt"/>
              <a:ea typeface="+mn-ea"/>
              <a:cs typeface="+mn-cs"/>
            </a:endParaRPr>
          </a:p>
          <a:p>
            <a:pPr>
              <a:lnSpc>
                <a:spcPct val="80000"/>
              </a:lnSpc>
            </a:pPr>
            <a:endParaRPr lang="en-US" altLang="en-US" sz="1200" kern="1200" dirty="0">
              <a:solidFill>
                <a:schemeClr val="tx1"/>
              </a:solidFill>
              <a:effectLst/>
              <a:latin typeface="+mn-lt"/>
              <a:ea typeface="+mn-ea"/>
              <a:cs typeface="+mn-cs"/>
            </a:endParaRPr>
          </a:p>
          <a:p>
            <a:r>
              <a:rPr lang="en-US" b="1" dirty="0">
                <a:effectLst/>
              </a:rPr>
              <a:t>Ernst Heinrich Philipp August Haeckel</a:t>
            </a:r>
            <a:r>
              <a:rPr lang="en-US" dirty="0">
                <a:effectLst/>
              </a:rPr>
              <a:t> (German: </a:t>
            </a:r>
            <a:r>
              <a:rPr lang="en-US" dirty="0">
                <a:effectLst/>
                <a:hlinkClick r:id="rId34" tooltip="Help:IPA for German"/>
              </a:rPr>
              <a:t>[ˈ</a:t>
            </a:r>
            <a:r>
              <a:rPr lang="en-US" dirty="0" err="1">
                <a:effectLst/>
                <a:hlinkClick r:id="rId34" tooltip="Help:IPA for German"/>
              </a:rPr>
              <a:t>hɛkəl</a:t>
            </a:r>
            <a:r>
              <a:rPr lang="en-US" dirty="0">
                <a:effectLst/>
                <a:hlinkClick r:id="rId34" tooltip="Help:IPA for German"/>
              </a:rPr>
              <a:t>]</a:t>
            </a:r>
            <a:r>
              <a:rPr lang="en-US" dirty="0">
                <a:effectLst/>
              </a:rPr>
              <a:t>; 16 February 1834 – 9 August 1919</a:t>
            </a:r>
            <a:r>
              <a:rPr lang="en-US" baseline="30000" dirty="0">
                <a:effectLst/>
                <a:hlinkClick r:id="rId35"/>
              </a:rPr>
              <a:t>[1]</a:t>
            </a:r>
            <a:r>
              <a:rPr lang="en-US" dirty="0">
                <a:effectLst/>
              </a:rPr>
              <a:t>) was a German </a:t>
            </a:r>
            <a:r>
              <a:rPr lang="en-US" dirty="0">
                <a:effectLst/>
                <a:hlinkClick r:id="rId36" tooltip="Biologist"/>
              </a:rPr>
              <a:t>biologist</a:t>
            </a:r>
            <a:r>
              <a:rPr lang="en-US" dirty="0">
                <a:effectLst/>
              </a:rPr>
              <a:t>, </a:t>
            </a:r>
            <a:r>
              <a:rPr lang="en-US" dirty="0">
                <a:effectLst/>
                <a:hlinkClick r:id="rId37" tooltip="Natural history"/>
              </a:rPr>
              <a:t>naturalist</a:t>
            </a:r>
            <a:r>
              <a:rPr lang="en-US" dirty="0">
                <a:effectLst/>
              </a:rPr>
              <a:t>, philosopher, physician, professor, and artist who discovered, described and named thousands of new </a:t>
            </a:r>
            <a:r>
              <a:rPr lang="en-US" dirty="0">
                <a:effectLst/>
                <a:hlinkClick r:id="rId38" tooltip="Species"/>
              </a:rPr>
              <a:t>species</a:t>
            </a:r>
            <a:r>
              <a:rPr lang="en-US" dirty="0">
                <a:effectLst/>
              </a:rPr>
              <a:t>, mapped a </a:t>
            </a:r>
            <a:r>
              <a:rPr lang="en-US" dirty="0">
                <a:effectLst/>
                <a:hlinkClick r:id="rId39" tooltip="Genealogical"/>
              </a:rPr>
              <a:t>genealogical</a:t>
            </a:r>
            <a:r>
              <a:rPr lang="en-US" dirty="0">
                <a:effectLst/>
              </a:rPr>
              <a:t> tree relating all life forms, and coined many terms in </a:t>
            </a:r>
            <a:r>
              <a:rPr lang="en-US" dirty="0">
                <a:effectLst/>
                <a:hlinkClick r:id="rId40" tooltip="Biology"/>
              </a:rPr>
              <a:t>biology</a:t>
            </a:r>
            <a:r>
              <a:rPr lang="en-US" dirty="0">
                <a:effectLst/>
              </a:rPr>
              <a:t>, including </a:t>
            </a:r>
            <a:r>
              <a:rPr lang="en-US" i="1" dirty="0" err="1">
                <a:effectLst/>
                <a:hlinkClick r:id="rId41" tooltip="Anthropogeny"/>
              </a:rPr>
              <a:t>anthropogeny</a:t>
            </a:r>
            <a:r>
              <a:rPr lang="en-US" dirty="0">
                <a:effectLst/>
              </a:rPr>
              <a:t>, </a:t>
            </a:r>
            <a:r>
              <a:rPr lang="en-US" i="1" dirty="0">
                <a:effectLst/>
                <a:hlinkClick r:id="rId42" tooltip="Ecology"/>
              </a:rPr>
              <a:t>ecology</a:t>
            </a:r>
            <a:r>
              <a:rPr lang="en-US" dirty="0">
                <a:effectLst/>
              </a:rPr>
              <a:t>, </a:t>
            </a:r>
            <a:r>
              <a:rPr lang="en-US" i="1" dirty="0">
                <a:effectLst/>
                <a:hlinkClick r:id="rId43" tooltip="Phylum"/>
              </a:rPr>
              <a:t>phylum</a:t>
            </a:r>
            <a:r>
              <a:rPr lang="en-US" dirty="0">
                <a:effectLst/>
              </a:rPr>
              <a:t>, </a:t>
            </a:r>
            <a:r>
              <a:rPr lang="en-US" i="1" dirty="0">
                <a:effectLst/>
                <a:hlinkClick r:id="rId44" tooltip="Phylogeny"/>
              </a:rPr>
              <a:t>phylogeny</a:t>
            </a:r>
            <a:r>
              <a:rPr lang="en-US" dirty="0">
                <a:effectLst/>
              </a:rPr>
              <a:t>, </a:t>
            </a:r>
            <a:r>
              <a:rPr lang="en-US" i="1" dirty="0">
                <a:effectLst/>
                <a:hlinkClick r:id="rId45" tooltip="Stem cell"/>
              </a:rPr>
              <a:t>stem cell</a:t>
            </a:r>
            <a:r>
              <a:rPr lang="en-US" dirty="0">
                <a:effectLst/>
              </a:rPr>
              <a:t>, and </a:t>
            </a:r>
            <a:r>
              <a:rPr lang="en-US" i="1" dirty="0">
                <a:effectLst/>
                <a:hlinkClick r:id="rId46" tooltip="Protista"/>
              </a:rPr>
              <a:t>Protista</a:t>
            </a:r>
            <a:r>
              <a:rPr lang="en-US" i="1" dirty="0">
                <a:effectLst/>
              </a:rPr>
              <a:t>.</a:t>
            </a:r>
            <a:r>
              <a:rPr lang="en-US" dirty="0">
                <a:effectLst/>
              </a:rPr>
              <a:t> Haeckel promoted and popularized </a:t>
            </a:r>
            <a:r>
              <a:rPr lang="en-US" dirty="0">
                <a:effectLst/>
                <a:hlinkClick r:id="rId47" tooltip="Charles Darwin"/>
              </a:rPr>
              <a:t>Charles Darwin</a:t>
            </a:r>
            <a:r>
              <a:rPr lang="en-US" dirty="0">
                <a:effectLst/>
              </a:rPr>
              <a:t>'s work in Germany and developed the controversial </a:t>
            </a:r>
            <a:r>
              <a:rPr lang="en-US" dirty="0">
                <a:effectLst/>
                <a:hlinkClick r:id="rId48" tooltip="Recapitulation theory"/>
              </a:rPr>
              <a:t>recapitulation theory</a:t>
            </a:r>
            <a:r>
              <a:rPr lang="en-US" dirty="0">
                <a:effectLst/>
              </a:rPr>
              <a:t> ("ontogeny recapitulates phylogeny") claiming that an individual organism's biological development, or </a:t>
            </a:r>
            <a:r>
              <a:rPr lang="en-US" dirty="0">
                <a:effectLst/>
                <a:hlinkClick r:id="rId49" tooltip="Ontogeny"/>
              </a:rPr>
              <a:t>ontogeny</a:t>
            </a:r>
            <a:r>
              <a:rPr lang="en-US" dirty="0">
                <a:effectLst/>
              </a:rPr>
              <a:t>, parallels and summarizes its species' evolutionary development, or </a:t>
            </a:r>
            <a:r>
              <a:rPr lang="en-US" dirty="0">
                <a:effectLst/>
                <a:hlinkClick r:id="rId44" tooltip="Phylogeny"/>
              </a:rPr>
              <a:t>phylogeny</a:t>
            </a:r>
            <a:r>
              <a:rPr lang="en-US" dirty="0">
                <a:effectLst/>
              </a:rPr>
              <a:t>.</a:t>
            </a:r>
          </a:p>
          <a:p>
            <a:r>
              <a:rPr lang="en-US" dirty="0">
                <a:effectLst/>
              </a:rPr>
              <a:t>The published artwork of Haeckel includes over 100 detailed, multi-color </a:t>
            </a:r>
            <a:r>
              <a:rPr lang="en-US" dirty="0">
                <a:effectLst/>
                <a:hlinkClick r:id="rId50" tooltip="Biological illustration"/>
              </a:rPr>
              <a:t>illustrations of animals and sea creatures</a:t>
            </a:r>
            <a:r>
              <a:rPr lang="en-US" dirty="0">
                <a:effectLst/>
              </a:rPr>
              <a:t> (see: </a:t>
            </a:r>
            <a:r>
              <a:rPr lang="en-US" i="1" dirty="0" err="1">
                <a:effectLst/>
                <a:hlinkClick r:id="rId51" tooltip="Kunstformen der Natur"/>
              </a:rPr>
              <a:t>Kunstformen</a:t>
            </a:r>
            <a:r>
              <a:rPr lang="en-US" i="1" dirty="0">
                <a:effectLst/>
                <a:hlinkClick r:id="rId51" tooltip="Kunstformen der Natur"/>
              </a:rPr>
              <a:t> der </a:t>
            </a:r>
            <a:r>
              <a:rPr lang="en-US" i="1" dirty="0" err="1">
                <a:effectLst/>
                <a:hlinkClick r:id="rId51" tooltip="Kunstformen der Natur"/>
              </a:rPr>
              <a:t>Natur</a:t>
            </a:r>
            <a:r>
              <a:rPr lang="en-US" dirty="0">
                <a:effectLst/>
              </a:rPr>
              <a:t>, "Art Forms of Nature"). As a philosopher, Ernst Haeckel wrote </a:t>
            </a:r>
            <a:r>
              <a:rPr lang="en-US" i="1" dirty="0">
                <a:effectLst/>
              </a:rPr>
              <a:t>Die </a:t>
            </a:r>
            <a:r>
              <a:rPr lang="en-US" i="1" dirty="0" err="1">
                <a:effectLst/>
              </a:rPr>
              <a:t>Welträtsel</a:t>
            </a:r>
            <a:r>
              <a:rPr lang="en-US" dirty="0">
                <a:effectLst/>
              </a:rPr>
              <a:t> (1895–1899, in English, </a:t>
            </a:r>
            <a:r>
              <a:rPr lang="en-US" i="1" dirty="0">
                <a:effectLst/>
              </a:rPr>
              <a:t>The Riddle of the Universe</a:t>
            </a:r>
            <a:r>
              <a:rPr lang="en-US" dirty="0">
                <a:effectLst/>
              </a:rPr>
              <a:t>, 1901), the genesis for the term "</a:t>
            </a:r>
            <a:r>
              <a:rPr lang="en-US" dirty="0">
                <a:effectLst/>
                <a:hlinkClick r:id="rId52" tooltip="World riddle"/>
              </a:rPr>
              <a:t>world riddle</a:t>
            </a:r>
            <a:r>
              <a:rPr lang="en-US" dirty="0">
                <a:effectLst/>
              </a:rPr>
              <a:t>" (</a:t>
            </a:r>
            <a:r>
              <a:rPr lang="en-US" i="1" dirty="0" err="1">
                <a:effectLst/>
              </a:rPr>
              <a:t>Welträtsel</a:t>
            </a:r>
            <a:r>
              <a:rPr lang="en-US" dirty="0">
                <a:effectLst/>
              </a:rPr>
              <a:t>); and </a:t>
            </a:r>
            <a:r>
              <a:rPr lang="en-US" i="1" dirty="0">
                <a:effectLst/>
              </a:rPr>
              <a:t>Freedom in Science and Teaching</a:t>
            </a:r>
            <a:r>
              <a:rPr lang="en-US" baseline="30000" dirty="0">
                <a:effectLst/>
                <a:hlinkClick r:id="rId53"/>
              </a:rPr>
              <a:t>[2]</a:t>
            </a:r>
            <a:r>
              <a:rPr lang="en-US" dirty="0">
                <a:effectLst/>
              </a:rPr>
              <a:t> to support teaching evolution.” --  http://www.digplanet.com/wiki/Ernst_Haeckel  </a:t>
            </a:r>
          </a:p>
          <a:p>
            <a:pPr>
              <a:lnSpc>
                <a:spcPct val="80000"/>
              </a:lnSpc>
            </a:pP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18</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sz="1200" b="0" i="0" u="none" strike="noStrike" kern="1200" baseline="0" dirty="0">
                <a:solidFill>
                  <a:schemeClr val="tx1"/>
                </a:solidFill>
                <a:latin typeface="+mn-lt"/>
                <a:ea typeface="+mn-ea"/>
                <a:cs typeface="+mn-cs"/>
              </a:rPr>
              <a:t>Ernst Haeckel (</a:t>
            </a:r>
            <a:r>
              <a:rPr lang="en-US" sz="1200" b="0" i="1" u="none" strike="noStrike" kern="1200" baseline="0" dirty="0">
                <a:solidFill>
                  <a:schemeClr val="tx1"/>
                </a:solidFill>
                <a:latin typeface="+mn-lt"/>
                <a:ea typeface="+mn-ea"/>
                <a:cs typeface="+mn-cs"/>
              </a:rPr>
              <a:t>seated</a:t>
            </a:r>
            <a:r>
              <a:rPr lang="en-US" sz="1200" b="0" i="0" u="none" strike="noStrike" kern="1200" baseline="0" dirty="0">
                <a:solidFill>
                  <a:schemeClr val="tx1"/>
                </a:solidFill>
                <a:latin typeface="+mn-lt"/>
                <a:ea typeface="+mn-ea"/>
                <a:cs typeface="+mn-cs"/>
              </a:rPr>
              <a:t>) and his assistant Nikolai </a:t>
            </a:r>
            <a:r>
              <a:rPr lang="en-US" sz="1200" b="0" i="0" u="none" strike="noStrike" kern="1200" baseline="0" dirty="0" err="1">
                <a:solidFill>
                  <a:schemeClr val="tx1"/>
                </a:solidFill>
                <a:latin typeface="+mn-lt"/>
                <a:ea typeface="+mn-ea"/>
                <a:cs typeface="+mn-cs"/>
              </a:rPr>
              <a:t>Miklucho</a:t>
            </a:r>
            <a:r>
              <a:rPr lang="en-US" sz="1200" b="0" i="0" u="none" strike="noStrike" kern="1200" baseline="0" dirty="0">
                <a:solidFill>
                  <a:schemeClr val="tx1"/>
                </a:solidFill>
                <a:latin typeface="+mn-lt"/>
                <a:ea typeface="+mn-ea"/>
                <a:cs typeface="+mn-cs"/>
              </a:rPr>
              <a:t> on the way to the Canary</a:t>
            </a:r>
          </a:p>
          <a:p>
            <a:r>
              <a:rPr lang="en-US" sz="1200" b="0" i="0" u="none" strike="noStrike" kern="1200" baseline="0" dirty="0">
                <a:solidFill>
                  <a:schemeClr val="tx1"/>
                </a:solidFill>
                <a:latin typeface="+mn-lt"/>
                <a:ea typeface="+mn-ea"/>
                <a:cs typeface="+mn-cs"/>
              </a:rPr>
              <a:t>Islands in 1866. Haeckel had just visited Darwin in the village of </a:t>
            </a:r>
            <a:r>
              <a:rPr lang="en-US" sz="1200" b="0" i="0" u="none" strike="noStrike" kern="1200" baseline="0" dirty="0" err="1">
                <a:solidFill>
                  <a:schemeClr val="tx1"/>
                </a:solidFill>
                <a:latin typeface="+mn-lt"/>
                <a:ea typeface="+mn-ea"/>
                <a:cs typeface="+mn-cs"/>
              </a:rPr>
              <a:t>Downe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(Courtesy of Ernst-Haeckel-Haus, Jena.)</a:t>
            </a:r>
          </a:p>
          <a:p>
            <a:r>
              <a:rPr lang="en-US" sz="1200" b="0" i="0" u="none" strike="noStrike" kern="1200" baseline="0" dirty="0">
                <a:solidFill>
                  <a:schemeClr val="tx1"/>
                </a:solidFill>
                <a:latin typeface="+mn-lt"/>
                <a:ea typeface="+mn-ea"/>
                <a:cs typeface="+mn-cs"/>
              </a:rPr>
              <a:t>C4617.</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19</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r>
              <a:rPr lang="en-US" sz="1200" kern="1200" dirty="0">
                <a:solidFill>
                  <a:schemeClr val="tx1"/>
                </a:solidFill>
                <a:effectLst/>
                <a:latin typeface="+mn-lt"/>
                <a:ea typeface="+mn-ea"/>
                <a:cs typeface="+mn-cs"/>
              </a:rPr>
              <a:t>[Goethe (as cited by Freud (1930) sees this from another perspective:  "He who possesses science and art also has religion..."].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endParaRPr lang="en-US" sz="1600" dirty="0"/>
          </a:p>
          <a:p>
            <a:r>
              <a:rPr lang="en-US" sz="1600" dirty="0"/>
              <a:t>Natural science is one of man's weapons in his fight for freedom. For the purpose of attaining freedom in society, man must use social science to understand and change society and carry out social revolution. For the purpose of attaining freedom in the world of nature, man must use natural science to understand, conquer and change nature and thus attain freedom from nature.</a:t>
            </a:r>
          </a:p>
          <a:p>
            <a:r>
              <a:rPr lang="en-US" sz="1600" dirty="0"/>
              <a:t>Speech at the inaugural meeting of the Natural Science Research Society of the Border Region (February 5, 1940).</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20</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1600" dirty="0"/>
              <a:t> </a:t>
            </a:r>
            <a:r>
              <a:rPr lang="en-US" sz="1200" b="1" kern="1200" dirty="0">
                <a:solidFill>
                  <a:schemeClr val="tx1"/>
                </a:solidFill>
                <a:effectLst/>
                <a:latin typeface="+mn-lt"/>
                <a:ea typeface="+mn-ea"/>
                <a:cs typeface="+mn-cs"/>
              </a:rPr>
              <a:t>"Goethe and Humboldt believed, adapting ideas from Kant's third </a:t>
            </a:r>
            <a:r>
              <a:rPr lang="en-US" sz="1200" b="1" i="1" kern="1200" dirty="0">
                <a:solidFill>
                  <a:schemeClr val="tx1"/>
                </a:solidFill>
                <a:effectLst/>
                <a:latin typeface="+mn-lt"/>
                <a:ea typeface="+mn-ea"/>
                <a:cs typeface="+mn-cs"/>
              </a:rPr>
              <a:t>Critique</a:t>
            </a:r>
            <a:r>
              <a:rPr lang="en-US" sz="1200" b="1" kern="1200" dirty="0">
                <a:solidFill>
                  <a:schemeClr val="tx1"/>
                </a:solidFill>
                <a:effectLst/>
                <a:latin typeface="+mn-lt"/>
                <a:ea typeface="+mn-ea"/>
                <a:cs typeface="+mn-cs"/>
              </a:rPr>
              <a:t>, that aesthetic judgment complemented scientific understanding; each in its own mode captured the laws of nature, the principles according to which nature exhibited a unity underlying an ever astonishing variety. With Haeckel, aesthetic judgment would be fused with Darwinian understanding through a love now lifted beyond the individual."</a:t>
            </a:r>
            <a:r>
              <a:rPr lang="en-US" sz="1200" kern="1200" dirty="0">
                <a:solidFill>
                  <a:schemeClr val="tx1"/>
                </a:solidFill>
                <a:effectLst/>
                <a:latin typeface="+mn-lt"/>
                <a:ea typeface="+mn-ea"/>
                <a:cs typeface="+mn-cs"/>
              </a:rPr>
              <a:t> (Rbt Richards, 2004, in press)</a:t>
            </a:r>
          </a:p>
          <a:p>
            <a:pPr>
              <a:lnSpc>
                <a:spcPct val="80000"/>
              </a:lnSpc>
            </a:pPr>
            <a:endParaRPr lang="en-US" altLang="en-US" sz="1200" kern="1200" dirty="0">
              <a:solidFill>
                <a:schemeClr val="tx1"/>
              </a:solidFill>
              <a:effectLst/>
              <a:latin typeface="+mn-lt"/>
              <a:ea typeface="+mn-ea"/>
              <a:cs typeface="+mn-cs"/>
            </a:endParaRPr>
          </a:p>
          <a:p>
            <a:r>
              <a:rPr lang="en-US" b="1" dirty="0">
                <a:effectLst/>
              </a:rPr>
              <a:t>Ernst Heinrich Philipp August Haeckel</a:t>
            </a:r>
            <a:r>
              <a:rPr lang="en-US" dirty="0">
                <a:effectLst/>
              </a:rPr>
              <a:t> (German: </a:t>
            </a:r>
            <a:r>
              <a:rPr lang="en-US" dirty="0">
                <a:effectLst/>
                <a:hlinkClick r:id="rId3" tooltip="Help:IPA for German"/>
              </a:rPr>
              <a:t>[ˈ</a:t>
            </a:r>
            <a:r>
              <a:rPr lang="en-US" dirty="0" err="1">
                <a:effectLst/>
                <a:hlinkClick r:id="rId3" tooltip="Help:IPA for German"/>
              </a:rPr>
              <a:t>hɛkəl</a:t>
            </a:r>
            <a:r>
              <a:rPr lang="en-US" dirty="0">
                <a:effectLst/>
                <a:hlinkClick r:id="rId3" tooltip="Help:IPA for German"/>
              </a:rPr>
              <a:t>]</a:t>
            </a:r>
            <a:r>
              <a:rPr lang="en-US" dirty="0">
                <a:effectLst/>
              </a:rPr>
              <a:t>; 16 February 1834 – 9 August 1919</a:t>
            </a:r>
            <a:r>
              <a:rPr lang="en-US" baseline="30000" dirty="0">
                <a:effectLst/>
                <a:hlinkClick r:id="rId4"/>
              </a:rPr>
              <a:t>[1]</a:t>
            </a:r>
            <a:r>
              <a:rPr lang="en-US" dirty="0">
                <a:effectLst/>
              </a:rPr>
              <a:t>) was a German </a:t>
            </a:r>
            <a:r>
              <a:rPr lang="en-US" dirty="0">
                <a:effectLst/>
                <a:hlinkClick r:id="rId5" tooltip="Biologist"/>
              </a:rPr>
              <a:t>biologist</a:t>
            </a:r>
            <a:r>
              <a:rPr lang="en-US" dirty="0">
                <a:effectLst/>
              </a:rPr>
              <a:t>, </a:t>
            </a:r>
            <a:r>
              <a:rPr lang="en-US" dirty="0">
                <a:effectLst/>
                <a:hlinkClick r:id="rId6" tooltip="Natural history"/>
              </a:rPr>
              <a:t>naturalist</a:t>
            </a:r>
            <a:r>
              <a:rPr lang="en-US" dirty="0">
                <a:effectLst/>
              </a:rPr>
              <a:t>, philosopher, physician, professor, and artist who discovered, described and named thousands of new </a:t>
            </a:r>
            <a:r>
              <a:rPr lang="en-US" dirty="0">
                <a:effectLst/>
                <a:hlinkClick r:id="rId7" tooltip="Species"/>
              </a:rPr>
              <a:t>species</a:t>
            </a:r>
            <a:r>
              <a:rPr lang="en-US" dirty="0">
                <a:effectLst/>
              </a:rPr>
              <a:t>, mapped a </a:t>
            </a:r>
            <a:r>
              <a:rPr lang="en-US" dirty="0">
                <a:effectLst/>
                <a:hlinkClick r:id="rId8" tooltip="Genealogical"/>
              </a:rPr>
              <a:t>genealogical</a:t>
            </a:r>
            <a:r>
              <a:rPr lang="en-US" dirty="0">
                <a:effectLst/>
              </a:rPr>
              <a:t> tree relating all life forms, and coined many terms in </a:t>
            </a:r>
            <a:r>
              <a:rPr lang="en-US" dirty="0">
                <a:effectLst/>
                <a:hlinkClick r:id="rId9" tooltip="Biology"/>
              </a:rPr>
              <a:t>biology</a:t>
            </a:r>
            <a:r>
              <a:rPr lang="en-US" dirty="0">
                <a:effectLst/>
              </a:rPr>
              <a:t>, including </a:t>
            </a:r>
            <a:r>
              <a:rPr lang="en-US" i="1" dirty="0" err="1">
                <a:effectLst/>
                <a:hlinkClick r:id="rId10" tooltip="Anthropogeny"/>
              </a:rPr>
              <a:t>anthropogeny</a:t>
            </a:r>
            <a:r>
              <a:rPr lang="en-US" dirty="0">
                <a:effectLst/>
              </a:rPr>
              <a:t>, </a:t>
            </a:r>
            <a:r>
              <a:rPr lang="en-US" i="1" dirty="0">
                <a:effectLst/>
                <a:hlinkClick r:id="rId11" tooltip="Ecology"/>
              </a:rPr>
              <a:t>ecology</a:t>
            </a:r>
            <a:r>
              <a:rPr lang="en-US" dirty="0">
                <a:effectLst/>
              </a:rPr>
              <a:t>, </a:t>
            </a:r>
            <a:r>
              <a:rPr lang="en-US" i="1" dirty="0">
                <a:effectLst/>
                <a:hlinkClick r:id="rId12" tooltip="Phylum"/>
              </a:rPr>
              <a:t>phylum</a:t>
            </a:r>
            <a:r>
              <a:rPr lang="en-US" dirty="0">
                <a:effectLst/>
              </a:rPr>
              <a:t>, </a:t>
            </a:r>
            <a:r>
              <a:rPr lang="en-US" i="1" dirty="0">
                <a:effectLst/>
                <a:hlinkClick r:id="rId13" tooltip="Phylogeny"/>
              </a:rPr>
              <a:t>phylogeny</a:t>
            </a:r>
            <a:r>
              <a:rPr lang="en-US" dirty="0">
                <a:effectLst/>
              </a:rPr>
              <a:t>, </a:t>
            </a:r>
            <a:r>
              <a:rPr lang="en-US" i="1" dirty="0">
                <a:effectLst/>
                <a:hlinkClick r:id="rId14" tooltip="Stem cell"/>
              </a:rPr>
              <a:t>stem cell</a:t>
            </a:r>
            <a:r>
              <a:rPr lang="en-US" dirty="0">
                <a:effectLst/>
              </a:rPr>
              <a:t>, and </a:t>
            </a:r>
            <a:r>
              <a:rPr lang="en-US" i="1" dirty="0">
                <a:effectLst/>
                <a:hlinkClick r:id="rId15" tooltip="Protista"/>
              </a:rPr>
              <a:t>Protista</a:t>
            </a:r>
            <a:r>
              <a:rPr lang="en-US" i="1" dirty="0">
                <a:effectLst/>
              </a:rPr>
              <a:t>.</a:t>
            </a:r>
            <a:r>
              <a:rPr lang="en-US" dirty="0">
                <a:effectLst/>
              </a:rPr>
              <a:t> Haeckel promoted and popularized </a:t>
            </a:r>
            <a:r>
              <a:rPr lang="en-US" dirty="0">
                <a:effectLst/>
                <a:hlinkClick r:id="rId16" tooltip="Charles Darwin"/>
              </a:rPr>
              <a:t>Charles Darwin</a:t>
            </a:r>
            <a:r>
              <a:rPr lang="en-US" dirty="0">
                <a:effectLst/>
              </a:rPr>
              <a:t>'s work in Germany and developed the controversial </a:t>
            </a:r>
            <a:r>
              <a:rPr lang="en-US" dirty="0">
                <a:effectLst/>
                <a:hlinkClick r:id="rId17" tooltip="Recapitulation theory"/>
              </a:rPr>
              <a:t>recapitulation theory</a:t>
            </a:r>
            <a:r>
              <a:rPr lang="en-US" dirty="0">
                <a:effectLst/>
              </a:rPr>
              <a:t> ("ontogeny recapitulates phylogeny") claiming that an individual organism's biological development, or </a:t>
            </a:r>
            <a:r>
              <a:rPr lang="en-US" dirty="0">
                <a:effectLst/>
                <a:hlinkClick r:id="rId18" tooltip="Ontogeny"/>
              </a:rPr>
              <a:t>ontogeny</a:t>
            </a:r>
            <a:r>
              <a:rPr lang="en-US" dirty="0">
                <a:effectLst/>
              </a:rPr>
              <a:t>, parallels and summarizes its species' evolutionary development, or </a:t>
            </a:r>
            <a:r>
              <a:rPr lang="en-US" dirty="0">
                <a:effectLst/>
                <a:hlinkClick r:id="rId13" tooltip="Phylogeny"/>
              </a:rPr>
              <a:t>phylogeny</a:t>
            </a:r>
            <a:r>
              <a:rPr lang="en-US" dirty="0">
                <a:effectLst/>
              </a:rPr>
              <a:t>.</a:t>
            </a:r>
          </a:p>
          <a:p>
            <a:r>
              <a:rPr lang="en-US" dirty="0">
                <a:effectLst/>
              </a:rPr>
              <a:t>The published artwork of Haeckel includes over 100 detailed, multi-color </a:t>
            </a:r>
            <a:r>
              <a:rPr lang="en-US" dirty="0">
                <a:effectLst/>
                <a:hlinkClick r:id="rId19" tooltip="Biological illustration"/>
              </a:rPr>
              <a:t>illustrations of animals and sea creatures</a:t>
            </a:r>
            <a:r>
              <a:rPr lang="en-US" dirty="0">
                <a:effectLst/>
              </a:rPr>
              <a:t> (see: </a:t>
            </a:r>
            <a:r>
              <a:rPr lang="en-US" i="1" dirty="0" err="1">
                <a:effectLst/>
                <a:hlinkClick r:id="rId20" tooltip="Kunstformen der Natur"/>
              </a:rPr>
              <a:t>Kunstformen</a:t>
            </a:r>
            <a:r>
              <a:rPr lang="en-US" i="1" dirty="0">
                <a:effectLst/>
                <a:hlinkClick r:id="rId20" tooltip="Kunstformen der Natur"/>
              </a:rPr>
              <a:t> der </a:t>
            </a:r>
            <a:r>
              <a:rPr lang="en-US" i="1" dirty="0" err="1">
                <a:effectLst/>
                <a:hlinkClick r:id="rId20" tooltip="Kunstformen der Natur"/>
              </a:rPr>
              <a:t>Natur</a:t>
            </a:r>
            <a:r>
              <a:rPr lang="en-US" dirty="0">
                <a:effectLst/>
              </a:rPr>
              <a:t>, "Art Forms of Nature"). As a philosopher, Ernst Haeckel wrote </a:t>
            </a:r>
            <a:r>
              <a:rPr lang="en-US" i="1" dirty="0">
                <a:effectLst/>
              </a:rPr>
              <a:t>Die </a:t>
            </a:r>
            <a:r>
              <a:rPr lang="en-US" i="1" dirty="0" err="1">
                <a:effectLst/>
              </a:rPr>
              <a:t>Welträtsel</a:t>
            </a:r>
            <a:r>
              <a:rPr lang="en-US" dirty="0">
                <a:effectLst/>
              </a:rPr>
              <a:t> (1895–1899, in English, </a:t>
            </a:r>
            <a:r>
              <a:rPr lang="en-US" i="1" dirty="0">
                <a:effectLst/>
              </a:rPr>
              <a:t>The Riddle of the Universe</a:t>
            </a:r>
            <a:r>
              <a:rPr lang="en-US" dirty="0">
                <a:effectLst/>
              </a:rPr>
              <a:t>, 1901), the genesis for the term "</a:t>
            </a:r>
            <a:r>
              <a:rPr lang="en-US" dirty="0">
                <a:effectLst/>
                <a:hlinkClick r:id="rId21" tooltip="World riddle"/>
              </a:rPr>
              <a:t>world riddle</a:t>
            </a:r>
            <a:r>
              <a:rPr lang="en-US" dirty="0">
                <a:effectLst/>
              </a:rPr>
              <a:t>" (</a:t>
            </a:r>
            <a:r>
              <a:rPr lang="en-US" i="1" dirty="0" err="1">
                <a:effectLst/>
              </a:rPr>
              <a:t>Welträtsel</a:t>
            </a:r>
            <a:r>
              <a:rPr lang="en-US" dirty="0">
                <a:effectLst/>
              </a:rPr>
              <a:t>); and </a:t>
            </a:r>
            <a:r>
              <a:rPr lang="en-US" i="1" dirty="0">
                <a:effectLst/>
              </a:rPr>
              <a:t>Freedom in Science and Teaching</a:t>
            </a:r>
            <a:r>
              <a:rPr lang="en-US" baseline="30000" dirty="0">
                <a:effectLst/>
                <a:hlinkClick r:id="rId22"/>
              </a:rPr>
              <a:t>[2]</a:t>
            </a:r>
            <a:r>
              <a:rPr lang="en-US" dirty="0">
                <a:effectLst/>
              </a:rPr>
              <a:t> to support teaching evolution.” --  http://www.digplanet.com/wiki/Ernst_Haeckel  </a:t>
            </a:r>
          </a:p>
          <a:p>
            <a:pPr>
              <a:lnSpc>
                <a:spcPct val="80000"/>
              </a:lnSpc>
            </a:pP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a:t>Arguably, examples of culture wars are PROJECTIONS of the on-going tensions within human beings – such as primacy</a:t>
            </a:r>
            <a:r>
              <a:rPr lang="en-US" sz="1600" b="1" baseline="0" dirty="0"/>
              <a:t> of INDIVIDUATION and SOCIALIZATION  …  </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600" b="1" baseline="0" dirty="0"/>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b="1" baseline="0" dirty="0"/>
              <a:t>Selfishness versus selflessness  </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22</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600" b="1" dirty="0"/>
              <a:t>Arguably, examples of culture wars are PROJECTIONS of the on-going tensions within human beings – such as primacy</a:t>
            </a:r>
            <a:r>
              <a:rPr lang="en-US" sz="1600" b="1" baseline="0" dirty="0"/>
              <a:t> of INDIVIDUATION and SOCIALIZATION  …  </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600" b="1" baseline="0" dirty="0"/>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b="1" baseline="0" dirty="0"/>
              <a:t>Selfishness versus selflessness  </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23</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SPRITUAL?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If we believe, like Whitman, that All truths wait in all things, </a:t>
            </a:r>
            <a:r>
              <a:rPr lang="en-US" sz="1200" kern="1200" dirty="0">
                <a:solidFill>
                  <a:schemeClr val="tx1"/>
                </a:solidFill>
                <a:effectLst/>
                <a:latin typeface="+mn-lt"/>
                <a:ea typeface="+mn-ea"/>
                <a:cs typeface="+mn-cs"/>
              </a:rPr>
              <a:t>and like Roethke that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“All finite things reveal infinitude” </a:t>
            </a:r>
            <a:r>
              <a:rPr lang="en-US" sz="1200" kern="1200" dirty="0">
                <a:solidFill>
                  <a:schemeClr val="tx1"/>
                </a:solidFill>
                <a:effectLst/>
                <a:latin typeface="+mn-lt"/>
                <a:ea typeface="+mn-ea"/>
                <a:cs typeface="+mn-cs"/>
              </a:rPr>
              <a:t>and like </a:t>
            </a:r>
            <a:r>
              <a:rPr lang="en-US" sz="1200" kern="1200" dirty="0" err="1">
                <a:solidFill>
                  <a:schemeClr val="tx1"/>
                </a:solidFill>
                <a:effectLst/>
                <a:latin typeface="+mn-lt"/>
                <a:ea typeface="+mn-ea"/>
                <a:cs typeface="+mn-cs"/>
              </a:rPr>
              <a:t>Elizabteh</a:t>
            </a:r>
            <a:r>
              <a:rPr lang="en-US" sz="1200" kern="1200" baseline="0" dirty="0">
                <a:solidFill>
                  <a:schemeClr val="tx1"/>
                </a:solidFill>
                <a:effectLst/>
                <a:latin typeface="+mn-lt"/>
                <a:ea typeface="+mn-ea"/>
                <a:cs typeface="+mn-cs"/>
              </a:rPr>
              <a:t> Barrett </a:t>
            </a:r>
            <a:r>
              <a:rPr lang="en-US" sz="1200" kern="1200" baseline="0" dirty="0" err="1">
                <a:solidFill>
                  <a:schemeClr val="tx1"/>
                </a:solidFill>
                <a:effectLst/>
                <a:latin typeface="+mn-lt"/>
                <a:ea typeface="+mn-ea"/>
                <a:cs typeface="+mn-cs"/>
              </a:rPr>
              <a:t>Browing</a:t>
            </a:r>
            <a:r>
              <a:rPr lang="en-US" sz="1200" kern="1200" baseline="0" dirty="0">
                <a:solidFill>
                  <a:schemeClr val="tx1"/>
                </a:solidFill>
                <a:effectLst/>
                <a:latin typeface="+mn-lt"/>
                <a:ea typeface="+mn-ea"/>
                <a:cs typeface="+mn-cs"/>
              </a:rPr>
              <a:t> that </a:t>
            </a:r>
            <a:r>
              <a:rPr lang="en-US" sz="1200" b="1" kern="1200" dirty="0">
                <a:solidFill>
                  <a:schemeClr val="tx1"/>
                </a:solidFill>
                <a:effectLst/>
                <a:latin typeface="+mn-lt"/>
                <a:ea typeface="+mn-ea"/>
                <a:cs typeface="+mn-cs"/>
              </a:rPr>
              <a:t>“Earth's crammed with heaven, And every common bush afire with God.”</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All truths wait in all things,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neither hasten their own delivery nor resist it,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They do not need the obstetric forceps of the surgeon.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insignificant is as big to me as any,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What is </a:t>
            </a:r>
            <a:r>
              <a:rPr lang="en-US" sz="1200" u="sng" kern="1200" dirty="0">
                <a:solidFill>
                  <a:schemeClr val="tx1"/>
                </a:solidFill>
                <a:effectLst/>
                <a:latin typeface="+mn-lt"/>
                <a:ea typeface="+mn-ea"/>
                <a:cs typeface="+mn-cs"/>
              </a:rPr>
              <a:t>less or more</a:t>
            </a:r>
            <a:r>
              <a:rPr lang="en-US" sz="1200" kern="1200" dirty="0">
                <a:solidFill>
                  <a:schemeClr val="tx1"/>
                </a:solidFill>
                <a:effectLst/>
                <a:latin typeface="+mn-lt"/>
                <a:ea typeface="+mn-ea"/>
                <a:cs typeface="+mn-cs"/>
              </a:rPr>
              <a:t> than a touch?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Logic and sermons never convince,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damp of the night drives deeper into my soul.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Only what proves itself to every man and woman is so,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Only what nobody denies is so. </a:t>
            </a:r>
          </a:p>
          <a:p>
            <a:r>
              <a:rPr lang="en-US" sz="1200" kern="1200" dirty="0">
                <a:solidFill>
                  <a:schemeClr val="tx1"/>
                </a:solidFill>
                <a:effectLst/>
                <a:latin typeface="+mn-lt"/>
                <a:ea typeface="+mn-ea"/>
                <a:cs typeface="+mn-cs"/>
              </a:rPr>
              <a:t>--Walt Whitman, "Song of Myself," lines 647-655. </a:t>
            </a:r>
          </a:p>
          <a:p>
            <a:r>
              <a:rPr lang="en-US" sz="1200" kern="1200" dirty="0">
                <a:solidFill>
                  <a:schemeClr val="tx1"/>
                </a:solidFill>
                <a:effectLst/>
                <a:latin typeface="+mn-lt"/>
                <a:ea typeface="+mn-ea"/>
                <a:cs typeface="+mn-cs"/>
              </a:rPr>
              <a:t>Recalls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“All finite things reveal infinitude” </a:t>
            </a:r>
            <a:r>
              <a:rPr lang="en-US" sz="1200" kern="1200" dirty="0">
                <a:solidFill>
                  <a:schemeClr val="tx1"/>
                </a:solidFill>
                <a:effectLst/>
                <a:latin typeface="+mn-lt"/>
                <a:ea typeface="+mn-ea"/>
                <a:cs typeface="+mn-cs"/>
              </a:rPr>
              <a:t>(Theodore Roethke: in </a:t>
            </a:r>
            <a:r>
              <a:rPr lang="en-US" sz="1200" i="1" kern="1200" dirty="0">
                <a:solidFill>
                  <a:schemeClr val="tx1"/>
                </a:solidFill>
                <a:effectLst/>
                <a:latin typeface="+mn-lt"/>
                <a:ea typeface="+mn-ea"/>
                <a:cs typeface="+mn-cs"/>
              </a:rPr>
              <a:t>The Far Field</a:t>
            </a:r>
            <a:r>
              <a:rPr lang="en-US" sz="1200" kern="1200" dirty="0">
                <a:solidFill>
                  <a:schemeClr val="tx1"/>
                </a:solidFill>
                <a:effectLst/>
                <a:latin typeface="+mn-lt"/>
                <a:ea typeface="+mn-ea"/>
                <a:cs typeface="+mn-cs"/>
              </a:rPr>
              <a:t> IV 1964).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and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“Earth's crammed with heaven, And every common bush afire with God.”</a:t>
            </a:r>
            <a:r>
              <a:rPr lang="en-US" sz="1200" kern="1200" dirty="0">
                <a:solidFill>
                  <a:schemeClr val="tx1"/>
                </a:solidFill>
                <a:effectLst/>
                <a:latin typeface="+mn-lt"/>
                <a:ea typeface="+mn-ea"/>
                <a:cs typeface="+mn-cs"/>
              </a:rPr>
              <a:t> (Elizabeth Barrett Browning, </a:t>
            </a:r>
            <a:r>
              <a:rPr lang="en-US" sz="1200" i="1" kern="1200" dirty="0">
                <a:solidFill>
                  <a:schemeClr val="tx1"/>
                </a:solidFill>
                <a:effectLst/>
                <a:latin typeface="+mn-lt"/>
                <a:ea typeface="+mn-ea"/>
                <a:cs typeface="+mn-cs"/>
              </a:rPr>
              <a:t>Aurora Leigh</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24</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631825" indent="-406400"/>
            <a:r>
              <a:rPr lang="en-US" sz="2600" dirty="0">
                <a:solidFill>
                  <a:schemeClr val="bg1"/>
                </a:solidFill>
              </a:rPr>
              <a:t> </a:t>
            </a:r>
            <a:r>
              <a:rPr lang="en-US" sz="2000" dirty="0">
                <a:solidFill>
                  <a:schemeClr val="bg1"/>
                </a:solidFill>
              </a:rPr>
              <a:t>The tension between </a:t>
            </a:r>
          </a:p>
          <a:p>
            <a:pPr marL="1031875" lvl="1" indent="-406400"/>
            <a:r>
              <a:rPr lang="en-US" sz="2000" dirty="0">
                <a:solidFill>
                  <a:schemeClr val="bg1"/>
                </a:solidFill>
              </a:rPr>
              <a:t>our fragility in the face of seemingly endless time and space -- So we are as ripples on the surface of reality … </a:t>
            </a:r>
          </a:p>
          <a:p>
            <a:pPr marL="1031875" lvl="1" indent="-406400"/>
            <a:r>
              <a:rPr lang="en-US" sz="2000" dirty="0">
                <a:solidFill>
                  <a:schemeClr val="bg1"/>
                </a:solidFill>
              </a:rPr>
              <a:t>Our omnipotence aware of all that is or ever could be takes place within us … it exists in our mind … it puts us at the center of the universe. </a:t>
            </a:r>
          </a:p>
          <a:p>
            <a:endParaRPr lang="en-US" altLang="en-US" sz="1600" dirty="0"/>
          </a:p>
          <a:p>
            <a:endParaRPr lang="en-US" altLang="en-US" sz="1600" dirty="0"/>
          </a:p>
          <a:p>
            <a:r>
              <a:rPr lang="en-US" altLang="en-US" sz="1600" dirty="0"/>
              <a:t> </a:t>
            </a:r>
            <a:endParaRPr lang="en-US" sz="1600" dirty="0"/>
          </a:p>
          <a:p>
            <a:r>
              <a:rPr lang="en-US" sz="1600" dirty="0"/>
              <a:t>Natural science is one of man's weapons in his fight for freedom. For the purpose of attaining freedom in society, man must use social science to understand and change society and carry out social revolution. For the purpose of attaining freedom in the world of nature, man must use natural science to understand, conquer and change nature and thus attain freedom from nature.</a:t>
            </a:r>
          </a:p>
          <a:p>
            <a:r>
              <a:rPr lang="en-US" sz="1600" dirty="0"/>
              <a:t>Speech at the inaugural meeting of the Natural Science Research Society of the Border Region (February 5, 1940).</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25</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endParaRPr lang="en-US" sz="1600" dirty="0"/>
          </a:p>
          <a:p>
            <a:r>
              <a:rPr lang="en-US" sz="1600" dirty="0"/>
              <a:t>Natural science is one of man's weapons in his fight for freedom. For the purpose of attaining freedom in society, man must use social science to understand and change society and carry out social revolution. For the purpose of attaining freedom in the world of nature, man must use natural science to understand, conquer and change nature and thus attain freedom from nature.</a:t>
            </a:r>
          </a:p>
          <a:p>
            <a:r>
              <a:rPr lang="en-US" sz="1600" dirty="0"/>
              <a:t>Speech at the inaugural meeting of the Natural Science Research Society of the Border Region (February 5, 1940).</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26</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endParaRPr lang="en-US" sz="1600" dirty="0"/>
          </a:p>
          <a:p>
            <a:r>
              <a:rPr lang="en-US" sz="1600" dirty="0"/>
              <a:t>Natural science is one of man's weapons in his fight for freedom. For the purpose of attaining freedom in society, man must use social science to understand and change society and carry out social revolution. For the purpose of attaining freedom in the world of nature, man must use natural science to understand, conquer and change nature and thus attain freedom from nature.</a:t>
            </a:r>
          </a:p>
          <a:p>
            <a:r>
              <a:rPr lang="en-US" sz="1600" dirty="0"/>
              <a:t>Speech at the inaugural meeting of the Natural Science Research Society of the Border Region (February 5, 1940).</a:t>
            </a:r>
          </a:p>
          <a:p>
            <a:endParaRPr lang="en-US" altLang="en-US" sz="1600" dirty="0"/>
          </a:p>
          <a:p>
            <a:r>
              <a:rPr lang="en-US" sz="1200" b="0" i="0" kern="1200" dirty="0">
                <a:solidFill>
                  <a:schemeClr val="tx1"/>
                </a:solidFill>
                <a:effectLst/>
                <a:latin typeface="+mn-lt"/>
                <a:ea typeface="+mn-ea"/>
                <a:cs typeface="+mn-cs"/>
              </a:rPr>
              <a:t>Katherine Hepburn (missionary escaping on “he African Queen” with the help of Humphrey Bogart (boat captain): “Nature, Mr. </a:t>
            </a:r>
            <a:r>
              <a:rPr lang="en-US" sz="1200" b="0" i="0" kern="1200" dirty="0" err="1">
                <a:solidFill>
                  <a:schemeClr val="tx1"/>
                </a:solidFill>
                <a:effectLst/>
                <a:latin typeface="+mn-lt"/>
                <a:ea typeface="+mn-ea"/>
                <a:cs typeface="+mn-cs"/>
              </a:rPr>
              <a:t>Allnut</a:t>
            </a:r>
            <a:r>
              <a:rPr lang="en-US" sz="1200" b="0" i="0" kern="1200" dirty="0">
                <a:solidFill>
                  <a:schemeClr val="tx1"/>
                </a:solidFill>
                <a:effectLst/>
                <a:latin typeface="+mn-lt"/>
                <a:ea typeface="+mn-ea"/>
                <a:cs typeface="+mn-cs"/>
              </a:rPr>
              <a:t>, is what we are put on this world to rise </a:t>
            </a:r>
            <a:r>
              <a:rPr lang="en-US" sz="1200" b="0" i="0" kern="1200" err="1">
                <a:solidFill>
                  <a:schemeClr val="tx1"/>
                </a:solidFill>
                <a:effectLst/>
                <a:latin typeface="+mn-lt"/>
                <a:ea typeface="+mn-ea"/>
                <a:cs typeface="+mn-cs"/>
              </a:rPr>
              <a:t>above</a:t>
            </a:r>
            <a:r>
              <a:rPr lang="en-US" sz="1200" b="0" i="0" kern="1200">
                <a:solidFill>
                  <a:schemeClr val="tx1"/>
                </a:solidFill>
                <a:effectLst/>
                <a:latin typeface="+mn-lt"/>
                <a:ea typeface="+mn-ea"/>
                <a:cs typeface="+mn-cs"/>
              </a:rPr>
              <a:t>.”</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27</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April 14, 2015 Science Café : "Biomorphic Art and Architecture -- Design with Nature" </a:t>
            </a:r>
            <a:r>
              <a:rPr lang="en-US" sz="1600" dirty="0"/>
              <a:t>Presented by </a:t>
            </a:r>
            <a:r>
              <a:rPr lang="en-US" sz="1600" dirty="0">
                <a:hlinkClick r:id="rId3"/>
              </a:rPr>
              <a:t>STKF Science Café </a:t>
            </a:r>
            <a:r>
              <a:rPr lang="en-US" sz="1600" dirty="0"/>
              <a:t>at Ijams Nature Center visitor center building meeting room, 5:30-7:00 PM. </a:t>
            </a:r>
            <a:r>
              <a:rPr lang="en-US" sz="1600" u="sng" dirty="0">
                <a:hlinkClick r:id="rId4"/>
              </a:rPr>
              <a:t>Science Café </a:t>
            </a:r>
            <a:r>
              <a:rPr lang="en-US" sz="1600" dirty="0"/>
              <a:t>is a project of WGBH Science Unit in association with Sigma Xi. </a:t>
            </a:r>
            <a:r>
              <a:rPr lang="en-US" sz="1600" u="sng" dirty="0"/>
              <a:t>NOTES and RESOURCES for the SCIENCE CAFE</a:t>
            </a:r>
            <a:r>
              <a:rPr lang="en-US" sz="1600" dirty="0"/>
              <a:t>. "Scientific, cultural, and spiritual connections between </a:t>
            </a:r>
            <a:r>
              <a:rPr lang="en-US" sz="1600" dirty="0" err="1"/>
              <a:t>McHarg's</a:t>
            </a:r>
            <a:r>
              <a:rPr lang="en-US" sz="1600" dirty="0"/>
              <a:t>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t>
            </a:r>
            <a:r>
              <a:rPr lang="en-US" sz="1600" dirty="0" err="1"/>
              <a:t>Antoni</a:t>
            </a:r>
            <a:r>
              <a:rPr lang="en-US" sz="1600" dirty="0"/>
              <a:t> </a:t>
            </a:r>
            <a:r>
              <a:rPr lang="en-US" sz="1600" dirty="0" err="1"/>
              <a:t>Gaudí</a:t>
            </a:r>
            <a:r>
              <a:rPr lang="en-US" sz="1600" dirty="0"/>
              <a:t>, whose world-heritage architecture was deeply informed by and continually expresses his love and study of nature (spiritually manifest in his huge </a:t>
            </a:r>
            <a:r>
              <a:rPr lang="en-US" sz="1600" i="1" dirty="0" err="1"/>
              <a:t>Sagrada</a:t>
            </a:r>
            <a:r>
              <a:rPr lang="en-US" sz="1600" i="1" dirty="0"/>
              <a:t> Familia</a:t>
            </a:r>
            <a:r>
              <a:rPr lang="en-US" sz="1600" dirty="0"/>
              <a:t> (basilica) in Barcelona (1883-contiunuing today).“  </a:t>
            </a:r>
          </a:p>
          <a:p>
            <a:pPr>
              <a:lnSpc>
                <a:spcPct val="80000"/>
              </a:lnSpc>
            </a:pPr>
            <a:endParaRPr lang="en-US" altLang="en-US" sz="1600" dirty="0"/>
          </a:p>
          <a:p>
            <a:pPr>
              <a:lnSpc>
                <a:spcPct val="80000"/>
              </a:lnSpc>
            </a:pPr>
            <a:endParaRPr lang="en-US" altLang="en-US" sz="1600" dirty="0"/>
          </a:p>
          <a:p>
            <a:pPr>
              <a:lnSpc>
                <a:spcPct val="80000"/>
              </a:lnSpc>
            </a:pPr>
            <a:r>
              <a:rPr lang="en-US" altLang="en-US" sz="1600" dirty="0"/>
              <a:t>This gives a biological background to Kant’s famous aphorism:</a:t>
            </a:r>
          </a:p>
          <a:p>
            <a:pPr>
              <a:lnSpc>
                <a:spcPct val="80000"/>
              </a:lnSpc>
            </a:pPr>
            <a:r>
              <a:rPr lang="en-US" altLang="en-US" sz="1600" dirty="0"/>
              <a:t>"The senses cannot think.  The understanding cannot see." </a:t>
            </a:r>
          </a:p>
          <a:p>
            <a:pPr>
              <a:lnSpc>
                <a:spcPct val="80000"/>
              </a:lnSpc>
            </a:pPr>
            <a:r>
              <a:rPr lang="en-US" altLang="en-US" sz="1600" dirty="0"/>
              <a:t>And Pascal’s</a:t>
            </a:r>
          </a:p>
          <a:p>
            <a:pPr>
              <a:lnSpc>
                <a:spcPct val="80000"/>
              </a:lnSpc>
            </a:pPr>
            <a:r>
              <a:rPr lang="en-US" altLang="en-US" sz="1600" dirty="0"/>
              <a:t>“The heart has reasons of which reason knows not”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28</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sz="1200" b="0" i="0" u="none" strike="noStrike" kern="1200" baseline="0" dirty="0">
                <a:solidFill>
                  <a:schemeClr val="tx1"/>
                </a:solidFill>
                <a:latin typeface="+mn-lt"/>
                <a:ea typeface="+mn-ea"/>
                <a:cs typeface="+mn-cs"/>
              </a:rPr>
              <a:t>Ernst Haeckel (</a:t>
            </a:r>
            <a:r>
              <a:rPr lang="en-US" sz="1200" b="0" i="1" u="none" strike="noStrike" kern="1200" baseline="0" dirty="0">
                <a:solidFill>
                  <a:schemeClr val="tx1"/>
                </a:solidFill>
                <a:latin typeface="+mn-lt"/>
                <a:ea typeface="+mn-ea"/>
                <a:cs typeface="+mn-cs"/>
              </a:rPr>
              <a:t>seated</a:t>
            </a:r>
            <a:r>
              <a:rPr lang="en-US" sz="1200" b="0" i="0" u="none" strike="noStrike" kern="1200" baseline="0" dirty="0">
                <a:solidFill>
                  <a:schemeClr val="tx1"/>
                </a:solidFill>
                <a:latin typeface="+mn-lt"/>
                <a:ea typeface="+mn-ea"/>
                <a:cs typeface="+mn-cs"/>
              </a:rPr>
              <a:t>) and his assistant Nikolai </a:t>
            </a:r>
            <a:r>
              <a:rPr lang="en-US" sz="1200" b="0" i="0" u="none" strike="noStrike" kern="1200" baseline="0" dirty="0" err="1">
                <a:solidFill>
                  <a:schemeClr val="tx1"/>
                </a:solidFill>
                <a:latin typeface="+mn-lt"/>
                <a:ea typeface="+mn-ea"/>
                <a:cs typeface="+mn-cs"/>
              </a:rPr>
              <a:t>Miklucho</a:t>
            </a:r>
            <a:r>
              <a:rPr lang="en-US" sz="1200" b="0" i="0" u="none" strike="noStrike" kern="1200" baseline="0" dirty="0">
                <a:solidFill>
                  <a:schemeClr val="tx1"/>
                </a:solidFill>
                <a:latin typeface="+mn-lt"/>
                <a:ea typeface="+mn-ea"/>
                <a:cs typeface="+mn-cs"/>
              </a:rPr>
              <a:t> on the way to the Canary</a:t>
            </a:r>
          </a:p>
          <a:p>
            <a:r>
              <a:rPr lang="en-US" sz="1200" b="0" i="0" u="none" strike="noStrike" kern="1200" baseline="0" dirty="0">
                <a:solidFill>
                  <a:schemeClr val="tx1"/>
                </a:solidFill>
                <a:latin typeface="+mn-lt"/>
                <a:ea typeface="+mn-ea"/>
                <a:cs typeface="+mn-cs"/>
              </a:rPr>
              <a:t>Islands in 1866. Haeckel had just visited Darwin in the village of </a:t>
            </a:r>
            <a:r>
              <a:rPr lang="en-US" sz="1200" b="0" i="0" u="none" strike="noStrike" kern="1200" baseline="0" dirty="0" err="1">
                <a:solidFill>
                  <a:schemeClr val="tx1"/>
                </a:solidFill>
                <a:latin typeface="+mn-lt"/>
                <a:ea typeface="+mn-ea"/>
                <a:cs typeface="+mn-cs"/>
              </a:rPr>
              <a:t>Downe</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(Courtesy of Ernst-Haeckel-Haus, Jena.)</a:t>
            </a:r>
          </a:p>
          <a:p>
            <a:r>
              <a:rPr lang="en-US" sz="1200" b="0" i="0" u="none" strike="noStrike" kern="1200" baseline="0" dirty="0">
                <a:solidFill>
                  <a:schemeClr val="tx1"/>
                </a:solidFill>
                <a:latin typeface="+mn-lt"/>
                <a:ea typeface="+mn-ea"/>
                <a:cs typeface="+mn-cs"/>
              </a:rPr>
              <a:t>C4617.</a:t>
            </a:r>
            <a:endParaRPr lang="en-US" alt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F1B9D0-738B-4995-8594-0820986EBA87}" type="slidenum">
              <a:rPr lang="en-US" altLang="en-US" sz="1200">
                <a:solidFill>
                  <a:prstClr val="black"/>
                </a:solidFill>
              </a:rPr>
              <a:pPr/>
              <a:t>29</a:t>
            </a:fld>
            <a:endParaRPr lang="en-US" alt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r>
              <a:rPr lang="en-US" sz="1200" kern="1200" dirty="0">
                <a:solidFill>
                  <a:schemeClr val="tx1"/>
                </a:solidFill>
                <a:effectLst/>
                <a:latin typeface="+mn-lt"/>
                <a:ea typeface="+mn-ea"/>
                <a:cs typeface="+mn-cs"/>
              </a:rPr>
              <a:t>In late winter of 1864, Charles Darwin received two folio volumes on radiolarians, a group of one-celled marine organisms that secreted siliceous skeletons of unusual geometry.  The author, the young German biologist Ernst Haeckel (</a:t>
            </a:r>
            <a:r>
              <a:rPr lang="en-US" sz="1200" u="sng" kern="1200" dirty="0">
                <a:solidFill>
                  <a:schemeClr val="tx1"/>
                </a:solidFill>
                <a:effectLst/>
                <a:latin typeface="+mn-lt"/>
                <a:ea typeface="+mn-ea"/>
                <a:cs typeface="+mn-cs"/>
                <a:hlinkClick r:id="rId3" action="ppaction://hlinkfile"/>
              </a:rPr>
              <a:t>fig. 1</a:t>
            </a:r>
            <a:r>
              <a:rPr lang="en-US" sz="1200" kern="1200" dirty="0">
                <a:solidFill>
                  <a:schemeClr val="tx1"/>
                </a:solidFill>
                <a:effectLst/>
                <a:latin typeface="+mn-lt"/>
                <a:ea typeface="+mn-ea"/>
                <a:cs typeface="+mn-cs"/>
              </a:rPr>
              <a:t>), had himself drawn the figures for the extraordinary copper-etched illustrations that filled the second volume.  The gothic beauty of the plates astonished Darwin (</a:t>
            </a:r>
            <a:r>
              <a:rPr lang="en-US" sz="1200" u="sng" kern="1200" dirty="0">
                <a:solidFill>
                  <a:schemeClr val="tx1"/>
                </a:solidFill>
                <a:effectLst/>
                <a:latin typeface="+mn-lt"/>
                <a:ea typeface="+mn-ea"/>
                <a:cs typeface="+mn-cs"/>
                <a:hlinkClick r:id="rId4" action="ppaction://hlinkfile"/>
              </a:rPr>
              <a:t>fig. 2 </a:t>
            </a:r>
            <a:r>
              <a:rPr lang="en-US" sz="1200" kern="1200" dirty="0">
                <a:solidFill>
                  <a:schemeClr val="tx1"/>
                </a:solidFill>
                <a:effectLst/>
                <a:latin typeface="+mn-lt"/>
                <a:ea typeface="+mn-ea"/>
                <a:cs typeface="+mn-cs"/>
              </a:rPr>
              <a:t>), but he must also have been drawn to passages that applied his theory to construct the descent relations of these little known creatures.   He replied to Haeckel that the volumes "were the most magnificent works which I have ever seen, &amp; I am proud to possess a copy from the author."</a:t>
            </a:r>
            <a:r>
              <a:rPr lang="en-US" sz="1600" dirty="0">
                <a:effectLst/>
              </a:rPr>
              <a:t> </a:t>
            </a:r>
            <a:r>
              <a:rPr lang="de-DE" sz="1200" kern="1200" dirty="0">
                <a:solidFill>
                  <a:schemeClr val="tx1"/>
                </a:solidFill>
                <a:effectLst/>
                <a:latin typeface="+mn-lt"/>
                <a:ea typeface="+mn-ea"/>
                <a:cs typeface="+mn-cs"/>
              </a:rPr>
              <a:t>     Ernst Haeckel, </a:t>
            </a:r>
            <a:r>
              <a:rPr lang="de-DE" sz="1200" i="1" kern="1200" dirty="0">
                <a:solidFill>
                  <a:schemeClr val="tx1"/>
                </a:solidFill>
                <a:effectLst/>
                <a:latin typeface="+mn-lt"/>
                <a:ea typeface="+mn-ea"/>
                <a:cs typeface="+mn-cs"/>
              </a:rPr>
              <a:t>Die Radioloarien. (Rhizopoda Radiaria.) Eine Monographie</a:t>
            </a:r>
            <a:r>
              <a:rPr lang="de-DE" sz="1200" kern="1200" dirty="0">
                <a:solidFill>
                  <a:schemeClr val="tx1"/>
                </a:solidFill>
                <a:effectLst/>
                <a:latin typeface="+mn-lt"/>
                <a:ea typeface="+mn-ea"/>
                <a:cs typeface="+mn-cs"/>
              </a:rPr>
              <a:t> , 2 vols. (Berlin:  Georg Reimer, 1862).</a:t>
            </a:r>
            <a:endParaRPr lang="en-U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Charles Darwin to Ernst Haeckel (3 March 1864), in Correspondence of Ernst Haeckel, in the Haeckel Papers, Institut für Geschichte der Medizin und der Naturwissenschaften, Ernst-Haeckel-Haus, Friedrich-Schiller-Universität, Jena.  </a:t>
            </a:r>
            <a:r>
              <a:rPr lang="en-US" sz="1200" kern="1200" dirty="0">
                <a:solidFill>
                  <a:schemeClr val="tx1"/>
                </a:solidFill>
                <a:effectLst/>
                <a:latin typeface="+mn-lt"/>
                <a:ea typeface="+mn-ea"/>
                <a:cs typeface="+mn-cs"/>
              </a:rPr>
              <a:t>Hereafter I will refer to this as "Haeckel Correspondence, Haeckel-Haus, Jena."</a:t>
            </a:r>
          </a:p>
          <a:p>
            <a:pPr>
              <a:lnSpc>
                <a:spcPct val="80000"/>
              </a:lnSpc>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3</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i="1" dirty="0" err="1">
                <a:effectLst/>
              </a:rPr>
              <a:t>Kunstformen</a:t>
            </a:r>
            <a:r>
              <a:rPr lang="en-US" b="1" i="1" dirty="0">
                <a:effectLst/>
              </a:rPr>
              <a:t> der </a:t>
            </a:r>
            <a:r>
              <a:rPr lang="en-US" b="1" i="1" dirty="0" err="1">
                <a:effectLst/>
              </a:rPr>
              <a:t>Natur</a:t>
            </a:r>
            <a:r>
              <a:rPr lang="en-US" dirty="0">
                <a:effectLst/>
              </a:rPr>
              <a:t> (known in English as </a:t>
            </a:r>
            <a:r>
              <a:rPr lang="en-US" b="1" i="1" dirty="0">
                <a:effectLst/>
              </a:rPr>
              <a:t>Art Forms in Nature</a:t>
            </a:r>
            <a:r>
              <a:rPr lang="en-US" dirty="0">
                <a:effectLst/>
              </a:rPr>
              <a:t>) is a book of </a:t>
            </a:r>
            <a:r>
              <a:rPr lang="en-US" dirty="0">
                <a:effectLst/>
                <a:hlinkClick r:id="rId3" tooltip="Lithography"/>
              </a:rPr>
              <a:t>lithographic</a:t>
            </a:r>
            <a:r>
              <a:rPr lang="en-US" dirty="0">
                <a:effectLst/>
              </a:rPr>
              <a:t> and </a:t>
            </a:r>
            <a:r>
              <a:rPr lang="en-US" dirty="0">
                <a:effectLst/>
                <a:hlinkClick r:id="rId4" tooltip="Halftone"/>
              </a:rPr>
              <a:t>halftone</a:t>
            </a:r>
            <a:r>
              <a:rPr lang="en-US" dirty="0">
                <a:effectLst/>
              </a:rPr>
              <a:t> prints by German biologist </a:t>
            </a:r>
            <a:r>
              <a:rPr lang="en-US" dirty="0">
                <a:effectLst/>
                <a:hlinkClick r:id="rId5" tooltip="Ernst Haeckel"/>
              </a:rPr>
              <a:t>Ernst Haeckel</a:t>
            </a:r>
            <a:r>
              <a:rPr lang="en-US" dirty="0">
                <a:effectLst/>
              </a:rPr>
              <a:t>.</a:t>
            </a:r>
          </a:p>
          <a:p>
            <a:pPr rtl="0"/>
            <a:r>
              <a:rPr lang="en-US" b="1" dirty="0">
                <a:effectLst/>
              </a:rPr>
              <a:t>Contents</a:t>
            </a:r>
          </a:p>
          <a:p>
            <a:pPr rtl="0"/>
            <a:r>
              <a:rPr lang="en-US" dirty="0">
                <a:effectLst/>
              </a:rPr>
              <a:t> [</a:t>
            </a:r>
            <a:r>
              <a:rPr lang="en-US" dirty="0">
                <a:effectLst/>
                <a:hlinkClick r:id="rId6"/>
              </a:rPr>
              <a:t>hide</a:t>
            </a:r>
            <a:r>
              <a:rPr lang="en-US" dirty="0">
                <a:effectLst/>
              </a:rPr>
              <a:t>] </a:t>
            </a:r>
          </a:p>
          <a:p>
            <a:pPr rtl="0"/>
            <a:r>
              <a:rPr lang="en-US" dirty="0">
                <a:effectLst/>
                <a:hlinkClick r:id="rId7"/>
              </a:rPr>
              <a:t>1 Publication</a:t>
            </a:r>
            <a:endParaRPr lang="en-US" dirty="0">
              <a:effectLst/>
            </a:endParaRPr>
          </a:p>
          <a:p>
            <a:pPr rtl="0"/>
            <a:r>
              <a:rPr lang="en-US" dirty="0">
                <a:effectLst/>
                <a:hlinkClick r:id="rId8"/>
              </a:rPr>
              <a:t>2 Themes</a:t>
            </a:r>
            <a:endParaRPr lang="en-US" dirty="0">
              <a:effectLst/>
            </a:endParaRPr>
          </a:p>
          <a:p>
            <a:pPr rtl="0"/>
            <a:r>
              <a:rPr lang="en-US" dirty="0">
                <a:effectLst/>
                <a:hlinkClick r:id="rId9"/>
              </a:rPr>
              <a:t>3 Influence</a:t>
            </a:r>
            <a:endParaRPr lang="en-US" dirty="0">
              <a:effectLst/>
            </a:endParaRPr>
          </a:p>
          <a:p>
            <a:pPr rtl="0"/>
            <a:r>
              <a:rPr lang="en-US" dirty="0">
                <a:effectLst/>
                <a:hlinkClick r:id="rId10"/>
              </a:rPr>
              <a:t>4 Gallery of prints</a:t>
            </a:r>
            <a:endParaRPr lang="en-US" dirty="0">
              <a:effectLst/>
            </a:endParaRPr>
          </a:p>
          <a:p>
            <a:pPr rtl="0"/>
            <a:r>
              <a:rPr lang="en-US" dirty="0">
                <a:effectLst/>
                <a:hlinkClick r:id="rId11"/>
              </a:rPr>
              <a:t>5 References</a:t>
            </a:r>
            <a:endParaRPr lang="en-US" dirty="0">
              <a:effectLst/>
            </a:endParaRPr>
          </a:p>
          <a:p>
            <a:pPr rtl="0"/>
            <a:r>
              <a:rPr lang="en-US" dirty="0">
                <a:effectLst/>
                <a:hlinkClick r:id="rId12"/>
              </a:rPr>
              <a:t>6 External links</a:t>
            </a:r>
            <a:endParaRPr lang="en-US" dirty="0">
              <a:effectLst/>
            </a:endParaRPr>
          </a:p>
          <a:p>
            <a:pPr rtl="0"/>
            <a:r>
              <a:rPr lang="en-US" b="1" dirty="0">
                <a:effectLst/>
              </a:rPr>
              <a:t>Publication[</a:t>
            </a:r>
            <a:r>
              <a:rPr lang="en-US" b="1" dirty="0">
                <a:effectLst/>
                <a:hlinkClick r:id="rId13" tooltip="Edit section: Publication"/>
              </a:rPr>
              <a:t>edit</a:t>
            </a:r>
            <a:r>
              <a:rPr lang="en-US" b="1" dirty="0">
                <a:effectLst/>
              </a:rPr>
              <a:t>]</a:t>
            </a:r>
          </a:p>
          <a:p>
            <a:pPr rtl="0"/>
            <a:r>
              <a:rPr lang="en-US" dirty="0">
                <a:effectLst/>
              </a:rPr>
              <a:t>Originally published in sets of ten between 1899 and 1904 and collectively in two volumes in 1904,</a:t>
            </a:r>
            <a:r>
              <a:rPr lang="en-US" baseline="30000" dirty="0">
                <a:effectLst/>
                <a:hlinkClick r:id="rId14"/>
              </a:rPr>
              <a:t>[2]</a:t>
            </a:r>
            <a:r>
              <a:rPr lang="en-US" dirty="0">
                <a:effectLst/>
              </a:rPr>
              <a:t> it consists of 100 prints of various organisms, many of which were first described by Haeckel himself. Over the course of his career, over 1000 </a:t>
            </a:r>
            <a:r>
              <a:rPr lang="en-US" dirty="0">
                <a:effectLst/>
                <a:hlinkClick r:id="rId15" tooltip="Engraving"/>
              </a:rPr>
              <a:t>engravings</a:t>
            </a:r>
            <a:r>
              <a:rPr lang="en-US" dirty="0">
                <a:effectLst/>
              </a:rPr>
              <a:t> were produced based on Haeckel's </a:t>
            </a:r>
            <a:r>
              <a:rPr lang="en-US" dirty="0">
                <a:effectLst/>
                <a:hlinkClick r:id="rId16" tooltip="Sketch (drawing)"/>
              </a:rPr>
              <a:t>sketches</a:t>
            </a:r>
            <a:r>
              <a:rPr lang="en-US" dirty="0">
                <a:effectLst/>
              </a:rPr>
              <a:t> and </a:t>
            </a:r>
            <a:r>
              <a:rPr lang="en-US" dirty="0">
                <a:effectLst/>
                <a:hlinkClick r:id="rId17" tooltip="Watercolor"/>
              </a:rPr>
              <a:t>watercolors</a:t>
            </a:r>
            <a:r>
              <a:rPr lang="en-US" dirty="0">
                <a:effectLst/>
              </a:rPr>
              <a:t>; many of the best of these were chosen for </a:t>
            </a:r>
            <a:r>
              <a:rPr lang="en-US" i="1" dirty="0" err="1">
                <a:effectLst/>
              </a:rPr>
              <a:t>Kunstformen</a:t>
            </a:r>
            <a:r>
              <a:rPr lang="en-US" i="1" dirty="0">
                <a:effectLst/>
              </a:rPr>
              <a:t> der </a:t>
            </a:r>
            <a:r>
              <a:rPr lang="en-US" i="1" dirty="0" err="1">
                <a:effectLst/>
              </a:rPr>
              <a:t>Natur</a:t>
            </a:r>
            <a:r>
              <a:rPr lang="en-US" dirty="0">
                <a:effectLst/>
              </a:rPr>
              <a:t>, translated from sketch to print by lithographer Adolf </a:t>
            </a:r>
            <a:r>
              <a:rPr lang="en-US" dirty="0" err="1">
                <a:effectLst/>
              </a:rPr>
              <a:t>Giltsch</a:t>
            </a:r>
            <a:r>
              <a:rPr lang="en-US" dirty="0">
                <a:effectLst/>
              </a:rPr>
              <a:t>.</a:t>
            </a:r>
            <a:r>
              <a:rPr lang="en-US" baseline="30000" dirty="0">
                <a:effectLst/>
                <a:hlinkClick r:id="rId18"/>
              </a:rPr>
              <a:t>[3]</a:t>
            </a:r>
            <a:endParaRPr lang="en-US" dirty="0">
              <a:effectLst/>
            </a:endParaRPr>
          </a:p>
          <a:p>
            <a:endParaRPr lang="en-US" i="1" dirty="0">
              <a:effectLst/>
            </a:endParaRPr>
          </a:p>
          <a:p>
            <a:r>
              <a:rPr lang="en-US" i="1" dirty="0" err="1">
                <a:effectLst/>
              </a:rPr>
              <a:t>Kunstformen</a:t>
            </a:r>
            <a:r>
              <a:rPr lang="en-US" i="1" dirty="0">
                <a:effectLst/>
              </a:rPr>
              <a:t> der </a:t>
            </a:r>
            <a:r>
              <a:rPr lang="en-US" i="1" dirty="0" err="1">
                <a:effectLst/>
              </a:rPr>
              <a:t>Natur</a:t>
            </a:r>
            <a:r>
              <a:rPr lang="en-US" dirty="0">
                <a:effectLst/>
              </a:rPr>
              <a:t> was influential in early 20th-century art, architecture, and design, bridging the gap between science and art. In particular, many artists associated with </a:t>
            </a:r>
            <a:r>
              <a:rPr lang="en-US" dirty="0">
                <a:effectLst/>
                <a:hlinkClick r:id="rId19" tooltip="Art Nouveau"/>
              </a:rPr>
              <a:t>Art Nouveau</a:t>
            </a:r>
            <a:r>
              <a:rPr lang="en-US" dirty="0">
                <a:effectLst/>
              </a:rPr>
              <a:t> were influenced by Haeckel's images, including </a:t>
            </a:r>
            <a:r>
              <a:rPr lang="en-US" dirty="0">
                <a:effectLst/>
                <a:hlinkClick r:id="rId20" tooltip="René Binet (artist) (page does not exist)"/>
              </a:rPr>
              <a:t>René </a:t>
            </a:r>
            <a:r>
              <a:rPr lang="en-US" dirty="0" err="1">
                <a:effectLst/>
                <a:hlinkClick r:id="rId20" tooltip="René Binet (artist) (page does not exist)"/>
              </a:rPr>
              <a:t>Binet</a:t>
            </a:r>
            <a:r>
              <a:rPr lang="en-US" dirty="0">
                <a:effectLst/>
              </a:rPr>
              <a:t>, </a:t>
            </a:r>
            <a:r>
              <a:rPr lang="en-US" dirty="0">
                <a:effectLst/>
                <a:hlinkClick r:id="rId21" tooltip="Karl Blossfeldt"/>
              </a:rPr>
              <a:t>Karl </a:t>
            </a:r>
            <a:r>
              <a:rPr lang="en-US" dirty="0" err="1">
                <a:effectLst/>
                <a:hlinkClick r:id="rId21" tooltip="Karl Blossfeldt"/>
              </a:rPr>
              <a:t>Blossfeldt</a:t>
            </a:r>
            <a:r>
              <a:rPr lang="en-US" dirty="0">
                <a:effectLst/>
              </a:rPr>
              <a:t>, </a:t>
            </a:r>
            <a:r>
              <a:rPr lang="en-US" dirty="0">
                <a:effectLst/>
                <a:hlinkClick r:id="rId22" tooltip="Hans Christiansen (artist)"/>
              </a:rPr>
              <a:t>Hans Christiansen</a:t>
            </a:r>
            <a:r>
              <a:rPr lang="en-US" dirty="0">
                <a:effectLst/>
              </a:rPr>
              <a:t>, and </a:t>
            </a:r>
            <a:r>
              <a:rPr lang="en-US" dirty="0">
                <a:effectLst/>
                <a:hlinkClick r:id="rId23" tooltip="Émile Gallé"/>
              </a:rPr>
              <a:t>Émile </a:t>
            </a:r>
            <a:r>
              <a:rPr lang="en-US" dirty="0" err="1">
                <a:effectLst/>
                <a:hlinkClick r:id="rId23" tooltip="Émile Gallé"/>
              </a:rPr>
              <a:t>Gallé</a:t>
            </a:r>
            <a:r>
              <a:rPr lang="en-US" dirty="0">
                <a:effectLst/>
              </a:rPr>
              <a:t>. One prominent example is the </a:t>
            </a:r>
            <a:r>
              <a:rPr lang="en-US" dirty="0">
                <a:effectLst/>
                <a:hlinkClick r:id="rId24" tooltip="Beurs van Berlage"/>
              </a:rPr>
              <a:t>Amsterdam Commodities Exchange</a:t>
            </a:r>
            <a:r>
              <a:rPr lang="en-US" dirty="0">
                <a:effectLst/>
              </a:rPr>
              <a:t> designed by </a:t>
            </a:r>
            <a:r>
              <a:rPr lang="en-US" dirty="0">
                <a:effectLst/>
                <a:hlinkClick r:id="rId25" tooltip="Hendrik Petrus Berlage"/>
              </a:rPr>
              <a:t>Hendrik Petrus </a:t>
            </a:r>
            <a:r>
              <a:rPr lang="en-US" dirty="0" err="1">
                <a:effectLst/>
                <a:hlinkClick r:id="rId25" tooltip="Hendrik Petrus Berlage"/>
              </a:rPr>
              <a:t>Berlage</a:t>
            </a:r>
            <a:r>
              <a:rPr lang="en-US" dirty="0">
                <a:effectLst/>
              </a:rPr>
              <a:t>: it was in part inspired by </a:t>
            </a:r>
            <a:r>
              <a:rPr lang="en-US" i="1" dirty="0" err="1">
                <a:effectLst/>
              </a:rPr>
              <a:t>Kunstformen</a:t>
            </a:r>
            <a:r>
              <a:rPr lang="en-US" dirty="0">
                <a:effectLst/>
              </a:rPr>
              <a:t> illustrations.</a:t>
            </a:r>
            <a:r>
              <a:rPr lang="en-US" baseline="30000" dirty="0">
                <a:effectLst/>
                <a:hlinkClick r:id="rId26"/>
              </a:rPr>
              <a:t>[5]</a:t>
            </a:r>
            <a:endParaRPr lang="en-US" dirty="0"/>
          </a:p>
        </p:txBody>
      </p:sp>
      <p:sp>
        <p:nvSpPr>
          <p:cNvPr id="4" name="Slide Number Placeholder 3"/>
          <p:cNvSpPr>
            <a:spLocks noGrp="1"/>
          </p:cNvSpPr>
          <p:nvPr>
            <p:ph type="sldNum" sz="quarter" idx="10"/>
          </p:nvPr>
        </p:nvSpPr>
        <p:spPr/>
        <p:txBody>
          <a:bodyPr/>
          <a:lstStyle/>
          <a:p>
            <a:fld id="{B175BD66-977B-46A0-A7F4-17AB9A0376AA}" type="slidenum">
              <a:rPr lang="en-US" smtClean="0"/>
              <a:t>30</a:t>
            </a:fld>
            <a:endParaRPr lang="en-US"/>
          </a:p>
        </p:txBody>
      </p:sp>
    </p:spTree>
    <p:extLst>
      <p:ext uri="{BB962C8B-B14F-4D97-AF65-F5344CB8AC3E}">
        <p14:creationId xmlns:p14="http://schemas.microsoft.com/office/powerpoint/2010/main" val="3413378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F1B9D0-738B-4995-8594-0820986EBA87}" type="slidenum">
              <a:rPr lang="en-US" altLang="en-US" sz="1200">
                <a:solidFill>
                  <a:prstClr val="black"/>
                </a:solidFill>
              </a:rPr>
              <a:pPr/>
              <a:t>31</a:t>
            </a:fld>
            <a:endParaRPr lang="en-US" alt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r>
              <a:rPr lang="en-US" sz="1200" kern="1200" dirty="0">
                <a:solidFill>
                  <a:schemeClr val="tx1"/>
                </a:solidFill>
                <a:effectLst/>
                <a:latin typeface="+mn-lt"/>
                <a:ea typeface="+mn-ea"/>
                <a:cs typeface="+mn-cs"/>
              </a:rPr>
              <a:t>In late winter of 1864, Charles Darwin received two folio volumes on radiolarians, a group of one-celled marine organisms that secreted siliceous skeletons of unusual geometry.  The author, the young German biologist Ernst Haeckel (</a:t>
            </a:r>
            <a:r>
              <a:rPr lang="en-US" sz="1200" u="sng" kern="1200" dirty="0">
                <a:solidFill>
                  <a:schemeClr val="tx1"/>
                </a:solidFill>
                <a:effectLst/>
                <a:latin typeface="+mn-lt"/>
                <a:ea typeface="+mn-ea"/>
                <a:cs typeface="+mn-cs"/>
                <a:hlinkClick r:id="rId3" action="ppaction://hlinkfile"/>
              </a:rPr>
              <a:t>fig. 1</a:t>
            </a:r>
            <a:r>
              <a:rPr lang="en-US" sz="1200" kern="1200" dirty="0">
                <a:solidFill>
                  <a:schemeClr val="tx1"/>
                </a:solidFill>
                <a:effectLst/>
                <a:latin typeface="+mn-lt"/>
                <a:ea typeface="+mn-ea"/>
                <a:cs typeface="+mn-cs"/>
              </a:rPr>
              <a:t>), had himself drawn the figures for the extraordinary copper-etched illustrations that filled the second volume.  The gothic beauty of the plates astonished Darwin (</a:t>
            </a:r>
            <a:r>
              <a:rPr lang="en-US" sz="1200" u="sng" kern="1200" dirty="0">
                <a:solidFill>
                  <a:schemeClr val="tx1"/>
                </a:solidFill>
                <a:effectLst/>
                <a:latin typeface="+mn-lt"/>
                <a:ea typeface="+mn-ea"/>
                <a:cs typeface="+mn-cs"/>
                <a:hlinkClick r:id="rId4" action="ppaction://hlinkfile"/>
              </a:rPr>
              <a:t>fig. 2 </a:t>
            </a:r>
            <a:r>
              <a:rPr lang="en-US" sz="1200" kern="1200" dirty="0">
                <a:solidFill>
                  <a:schemeClr val="tx1"/>
                </a:solidFill>
                <a:effectLst/>
                <a:latin typeface="+mn-lt"/>
                <a:ea typeface="+mn-ea"/>
                <a:cs typeface="+mn-cs"/>
              </a:rPr>
              <a:t>), but he must also have been drawn to passages that applied his theory to construct the descent relations of these little known creatures.   He replied to Haeckel that the volumes "were the most magnificent works which I have ever seen, &amp; I am proud to possess a copy from the author."</a:t>
            </a:r>
            <a:r>
              <a:rPr lang="en-US" sz="1600" dirty="0">
                <a:effectLst/>
              </a:rPr>
              <a:t> </a:t>
            </a:r>
            <a:r>
              <a:rPr lang="de-DE" sz="1200" kern="1200" dirty="0">
                <a:solidFill>
                  <a:schemeClr val="tx1"/>
                </a:solidFill>
                <a:effectLst/>
                <a:latin typeface="+mn-lt"/>
                <a:ea typeface="+mn-ea"/>
                <a:cs typeface="+mn-cs"/>
              </a:rPr>
              <a:t>     Ernst Haeckel, </a:t>
            </a:r>
            <a:r>
              <a:rPr lang="de-DE" sz="1200" i="1" kern="1200" dirty="0">
                <a:solidFill>
                  <a:schemeClr val="tx1"/>
                </a:solidFill>
                <a:effectLst/>
                <a:latin typeface="+mn-lt"/>
                <a:ea typeface="+mn-ea"/>
                <a:cs typeface="+mn-cs"/>
              </a:rPr>
              <a:t>Die Radioloarien. (Rhizopoda Radiaria.) Eine Monographie</a:t>
            </a:r>
            <a:r>
              <a:rPr lang="de-DE" sz="1200" kern="1200" dirty="0">
                <a:solidFill>
                  <a:schemeClr val="tx1"/>
                </a:solidFill>
                <a:effectLst/>
                <a:latin typeface="+mn-lt"/>
                <a:ea typeface="+mn-ea"/>
                <a:cs typeface="+mn-cs"/>
              </a:rPr>
              <a:t> , 2 vols. (Berlin:  Georg Reimer, 1862).</a:t>
            </a:r>
            <a:endParaRPr lang="en-U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Charles Darwin to Ernst Haeckel (3 March 1864), in Correspondence of Ernst Haeckel, in the Haeckel Papers, Institut für Geschichte der Medizin und der Naturwissenschaften, Ernst-Haeckel-Haus, Friedrich-Schiller-Universität, Jena.  </a:t>
            </a:r>
            <a:r>
              <a:rPr lang="en-US" sz="1200" kern="1200">
                <a:solidFill>
                  <a:schemeClr val="tx1"/>
                </a:solidFill>
                <a:effectLst/>
                <a:latin typeface="+mn-lt"/>
                <a:ea typeface="+mn-ea"/>
                <a:cs typeface="+mn-cs"/>
              </a:rPr>
              <a:t>Hereafter I will refer to this as "Haeckel Correspondence, Haeckel-Haus, Jena."</a:t>
            </a:r>
          </a:p>
          <a:p>
            <a:pPr>
              <a:lnSpc>
                <a:spcPct val="80000"/>
              </a:lnSpc>
            </a:pP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F1B9D0-738B-4995-8594-0820986EBA87}" type="slidenum">
              <a:rPr lang="en-US" altLang="en-US" sz="1200">
                <a:solidFill>
                  <a:prstClr val="black"/>
                </a:solidFill>
              </a:rPr>
              <a:pPr/>
              <a:t>32</a:t>
            </a:fld>
            <a:endParaRPr lang="en-US" altLang="en-US" sz="1200">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p:spPr>
        <p:txBody>
          <a:bodyPr/>
          <a:lstStyle/>
          <a:p>
            <a:r>
              <a:rPr lang="en-US" sz="1200" kern="1200" dirty="0">
                <a:solidFill>
                  <a:schemeClr val="tx1"/>
                </a:solidFill>
                <a:effectLst/>
                <a:latin typeface="+mn-lt"/>
                <a:ea typeface="+mn-ea"/>
                <a:cs typeface="+mn-cs"/>
              </a:rPr>
              <a:t>In late winter of 1864, Charles Darwin received two folio volumes on radiolarians, a group of one-celled marine organisms that secreted siliceous skeletons of unusual geometry.  The author, the young German biologist Ernst Haeckel (</a:t>
            </a:r>
            <a:r>
              <a:rPr lang="en-US" sz="1200" u="sng" kern="1200" dirty="0">
                <a:solidFill>
                  <a:schemeClr val="tx1"/>
                </a:solidFill>
                <a:effectLst/>
                <a:latin typeface="+mn-lt"/>
                <a:ea typeface="+mn-ea"/>
                <a:cs typeface="+mn-cs"/>
                <a:hlinkClick r:id="rId3" action="ppaction://hlinkfile"/>
              </a:rPr>
              <a:t>fig. 1</a:t>
            </a:r>
            <a:r>
              <a:rPr lang="en-US" sz="1200" kern="1200" dirty="0">
                <a:solidFill>
                  <a:schemeClr val="tx1"/>
                </a:solidFill>
                <a:effectLst/>
                <a:latin typeface="+mn-lt"/>
                <a:ea typeface="+mn-ea"/>
                <a:cs typeface="+mn-cs"/>
              </a:rPr>
              <a:t>), had himself drawn the figures for the extraordinary copper-etched illustrations that filled the second volume.  The gothic beauty of the plates astonished Darwin (</a:t>
            </a:r>
            <a:r>
              <a:rPr lang="en-US" sz="1200" u="sng" kern="1200" dirty="0">
                <a:solidFill>
                  <a:schemeClr val="tx1"/>
                </a:solidFill>
                <a:effectLst/>
                <a:latin typeface="+mn-lt"/>
                <a:ea typeface="+mn-ea"/>
                <a:cs typeface="+mn-cs"/>
                <a:hlinkClick r:id="rId4" action="ppaction://hlinkfile"/>
              </a:rPr>
              <a:t>fig. 2 </a:t>
            </a:r>
            <a:r>
              <a:rPr lang="en-US" sz="1200" kern="1200" dirty="0">
                <a:solidFill>
                  <a:schemeClr val="tx1"/>
                </a:solidFill>
                <a:effectLst/>
                <a:latin typeface="+mn-lt"/>
                <a:ea typeface="+mn-ea"/>
                <a:cs typeface="+mn-cs"/>
              </a:rPr>
              <a:t>), but he must also have been drawn to passages that applied his theory to construct the descent relations of these little known creatures.   He replied to Haeckel that the volumes "were the most magnificent works which I have ever seen, &amp; I am proud to possess a copy from the author."</a:t>
            </a:r>
            <a:r>
              <a:rPr lang="en-US" sz="1600" dirty="0">
                <a:effectLst/>
              </a:rPr>
              <a:t> </a:t>
            </a:r>
            <a:r>
              <a:rPr lang="de-DE" sz="1200" kern="1200" dirty="0">
                <a:solidFill>
                  <a:schemeClr val="tx1"/>
                </a:solidFill>
                <a:effectLst/>
                <a:latin typeface="+mn-lt"/>
                <a:ea typeface="+mn-ea"/>
                <a:cs typeface="+mn-cs"/>
              </a:rPr>
              <a:t>     Ernst Haeckel, </a:t>
            </a:r>
            <a:r>
              <a:rPr lang="de-DE" sz="1200" i="1" kern="1200" dirty="0">
                <a:solidFill>
                  <a:schemeClr val="tx1"/>
                </a:solidFill>
                <a:effectLst/>
                <a:latin typeface="+mn-lt"/>
                <a:ea typeface="+mn-ea"/>
                <a:cs typeface="+mn-cs"/>
              </a:rPr>
              <a:t>Die Radioloarien. (Rhizopoda Radiaria.) Eine Monographie</a:t>
            </a:r>
            <a:r>
              <a:rPr lang="de-DE" sz="1200" kern="1200" dirty="0">
                <a:solidFill>
                  <a:schemeClr val="tx1"/>
                </a:solidFill>
                <a:effectLst/>
                <a:latin typeface="+mn-lt"/>
                <a:ea typeface="+mn-ea"/>
                <a:cs typeface="+mn-cs"/>
              </a:rPr>
              <a:t> , 2 vols. (Berlin:  Georg Reimer, 1862).</a:t>
            </a:r>
            <a:endParaRPr lang="en-US"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Charles Darwin to Ernst Haeckel (3 March 1864), in Correspondence of Ernst Haeckel, in the Haeckel Papers, Institut für Geschichte der Medizin und der Naturwissenschaften, Ernst-Haeckel-Haus, Friedrich-Schiller-Universität, Jena.  </a:t>
            </a:r>
            <a:r>
              <a:rPr lang="en-US" sz="1200" kern="1200">
                <a:solidFill>
                  <a:schemeClr val="tx1"/>
                </a:solidFill>
                <a:effectLst/>
                <a:latin typeface="+mn-lt"/>
                <a:ea typeface="+mn-ea"/>
                <a:cs typeface="+mn-cs"/>
              </a:rPr>
              <a:t>Hereafter I will refer to this as "Haeckel Correspondence, Haeckel-Haus, Jena."</a:t>
            </a:r>
          </a:p>
          <a:p>
            <a:pPr>
              <a:lnSpc>
                <a:spcPct val="80000"/>
              </a:lnSpc>
            </a:pP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look for the laws of Nature as a support for their new works collaborate with the creator." </a:t>
            </a:r>
          </a:p>
        </p:txBody>
      </p:sp>
      <p:sp>
        <p:nvSpPr>
          <p:cNvPr id="4" name="Slide Number Placeholder 3"/>
          <p:cNvSpPr>
            <a:spLocks noGrp="1"/>
          </p:cNvSpPr>
          <p:nvPr>
            <p:ph type="sldNum" sz="quarter" idx="10"/>
          </p:nvPr>
        </p:nvSpPr>
        <p:spPr/>
        <p:txBody>
          <a:bodyPr/>
          <a:lstStyle/>
          <a:p>
            <a:fld id="{B175BD66-977B-46A0-A7F4-17AB9A0376A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86547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34</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Naturam</a:t>
            </a:r>
            <a:r>
              <a:rPr lang="en-US" sz="1200" i="1" kern="1200" dirty="0">
                <a:solidFill>
                  <a:schemeClr val="tx1"/>
                </a:solidFill>
                <a:effectLst/>
                <a:latin typeface="+mn-lt"/>
                <a:ea typeface="+mn-ea"/>
                <a:cs typeface="+mn-cs"/>
              </a:rPr>
              <a:t> non </a:t>
            </a:r>
            <a:r>
              <a:rPr lang="en-US" sz="1200" i="1" kern="1200" dirty="0" err="1">
                <a:solidFill>
                  <a:schemeClr val="tx1"/>
                </a:solidFill>
                <a:effectLst/>
                <a:latin typeface="+mn-lt"/>
                <a:ea typeface="+mn-ea"/>
                <a:cs typeface="+mn-cs"/>
              </a:rPr>
              <a:t>vinces</a:t>
            </a:r>
            <a:r>
              <a:rPr lang="en-US" sz="1200" i="1" kern="1200" dirty="0">
                <a:solidFill>
                  <a:schemeClr val="tx1"/>
                </a:solidFill>
                <a:effectLst/>
                <a:latin typeface="+mn-lt"/>
                <a:ea typeface="+mn-ea"/>
                <a:cs typeface="+mn-cs"/>
              </a:rPr>
              <a:t> nisi </a:t>
            </a:r>
            <a:r>
              <a:rPr lang="en-US" sz="1200" i="1" kern="1200" dirty="0" err="1">
                <a:solidFill>
                  <a:schemeClr val="tx1"/>
                </a:solidFill>
                <a:effectLst/>
                <a:latin typeface="+mn-lt"/>
                <a:ea typeface="+mn-ea"/>
                <a:cs typeface="+mn-cs"/>
              </a:rPr>
              <a:t>parendo</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sym typeface="WP TypographicSymbols"/>
              </a:rPr>
              <a:t></a:t>
            </a:r>
            <a:r>
              <a:rPr lang="en-US" sz="1200" kern="1200" dirty="0">
                <a:solidFill>
                  <a:schemeClr val="tx1"/>
                </a:solidFill>
                <a:effectLst/>
                <a:latin typeface="+mn-lt"/>
                <a:ea typeface="+mn-ea"/>
                <a:cs typeface="+mn-cs"/>
              </a:rPr>
              <a:t>You will not master [conquer] nature unless you obey it</a:t>
            </a:r>
            <a:r>
              <a:rPr lang="en-US" sz="1200" kern="1200" dirty="0">
                <a:solidFill>
                  <a:schemeClr val="tx1"/>
                </a:solidFill>
                <a:effectLst/>
                <a:latin typeface="+mn-lt"/>
                <a:ea typeface="+mn-ea"/>
                <a:cs typeface="+mn-cs"/>
                <a:sym typeface="WP TypographicSymbols"/>
              </a:rPr>
              <a:t></a:t>
            </a:r>
            <a:r>
              <a:rPr lang="en-US" sz="1200" kern="1200" dirty="0">
                <a:solidFill>
                  <a:schemeClr val="tx1"/>
                </a:solidFill>
                <a:effectLst/>
                <a:latin typeface="+mn-lt"/>
                <a:ea typeface="+mn-ea"/>
                <a:cs typeface="+mn-cs"/>
              </a:rPr>
              <a:t>)  Francis Bacon, </a:t>
            </a:r>
            <a:r>
              <a:rPr lang="en-US" sz="1200" i="1" kern="1200" dirty="0" err="1">
                <a:solidFill>
                  <a:schemeClr val="tx1"/>
                </a:solidFill>
                <a:effectLst/>
                <a:latin typeface="+mn-lt"/>
                <a:ea typeface="+mn-ea"/>
                <a:cs typeface="+mn-cs"/>
              </a:rPr>
              <a:t>Novum</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Organum</a:t>
            </a:r>
            <a:r>
              <a:rPr lang="en-US" sz="1200" kern="1200" dirty="0">
                <a:solidFill>
                  <a:schemeClr val="tx1"/>
                </a:solidFill>
                <a:effectLst/>
                <a:latin typeface="+mn-lt"/>
                <a:ea typeface="+mn-ea"/>
                <a:cs typeface="+mn-cs"/>
              </a:rPr>
              <a:t>, 1620 </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200" kern="1200" dirty="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Nam et </a:t>
            </a:r>
            <a:r>
              <a:rPr lang="en-US" sz="1200" i="1" kern="1200" dirty="0" err="1">
                <a:solidFill>
                  <a:schemeClr val="tx1"/>
                </a:solidFill>
                <a:effectLst/>
                <a:latin typeface="+mn-lt"/>
                <a:ea typeface="+mn-ea"/>
                <a:cs typeface="+mn-cs"/>
              </a:rPr>
              <a:t>ipsa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scientia</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potestas</a:t>
            </a:r>
            <a:r>
              <a:rPr lang="en-US" sz="1200" i="1" kern="1200" dirty="0">
                <a:solidFill>
                  <a:schemeClr val="tx1"/>
                </a:solidFill>
                <a:effectLst/>
                <a:latin typeface="+mn-lt"/>
                <a:ea typeface="+mn-ea"/>
                <a:cs typeface="+mn-cs"/>
              </a:rPr>
              <a:t> est.</a:t>
            </a:r>
            <a:r>
              <a:rPr lang="en-US" sz="1200" kern="1200" dirty="0">
                <a:solidFill>
                  <a:schemeClr val="tx1"/>
                </a:solidFill>
                <a:effectLst/>
                <a:latin typeface="+mn-lt"/>
                <a:ea typeface="+mn-ea"/>
                <a:cs typeface="+mn-cs"/>
              </a:rPr>
              <a:t> [For knowledge itself is power.  Francis Bacon, </a:t>
            </a:r>
            <a:r>
              <a:rPr lang="en-US" sz="1200" i="1" kern="1200" dirty="0">
                <a:solidFill>
                  <a:schemeClr val="tx1"/>
                </a:solidFill>
                <a:effectLst/>
                <a:latin typeface="+mn-lt"/>
                <a:ea typeface="+mn-ea"/>
                <a:cs typeface="+mn-cs"/>
              </a:rPr>
              <a:t>Meditations </a:t>
            </a:r>
            <a:r>
              <a:rPr lang="en-US" sz="1200" i="1" kern="1200" dirty="0" err="1">
                <a:solidFill>
                  <a:schemeClr val="tx1"/>
                </a:solidFill>
                <a:effectLst/>
                <a:latin typeface="+mn-lt"/>
                <a:ea typeface="+mn-ea"/>
                <a:cs typeface="+mn-cs"/>
              </a:rPr>
              <a:t>Sacrae</a:t>
            </a:r>
            <a:r>
              <a:rPr lang="en-US" sz="1200" kern="1200" dirty="0">
                <a:solidFill>
                  <a:schemeClr val="tx1"/>
                </a:solidFill>
                <a:effectLst/>
                <a:latin typeface="+mn-lt"/>
                <a:ea typeface="+mn-ea"/>
                <a:cs typeface="+mn-cs"/>
              </a:rPr>
              <a:t> (1597) </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35</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In Italy, design with a strongly organic feel played a major role in post-war reconstruction. With the straight geometrical lines of rationalism tainted by association with Fascism, designers turned to the curve. Fusing aspects of American design, Surrealism and the sculptures of Moore and Arp, a distinctive organic aesthetic appeared throughout Italy, from industrial design - cars, typewriters, and </a:t>
            </a:r>
            <a:r>
              <a:rPr lang="en-US" sz="1600" b="1" dirty="0" err="1"/>
              <a:t>Vespas</a:t>
            </a:r>
            <a:r>
              <a:rPr lang="en-US" sz="1600" b="1" dirty="0"/>
              <a:t> - to interior design and furniture. The bentwood and metal furniture of Carlo </a:t>
            </a:r>
            <a:r>
              <a:rPr lang="en-US" sz="1600" b="1" dirty="0" err="1"/>
              <a:t>Mollino</a:t>
            </a:r>
            <a:r>
              <a:rPr lang="en-US" sz="1600" b="1" dirty="0"/>
              <a:t> (1905-73), for example, shows a debt to those sources as well as to an earlier pioneer of organic design, </a:t>
            </a:r>
            <a:r>
              <a:rPr lang="en-US" sz="1600" b="1" dirty="0" err="1"/>
              <a:t>Antoni</a:t>
            </a:r>
            <a:r>
              <a:rPr lang="en-US" sz="1600" b="1" dirty="0"/>
              <a:t> Gaudi (1852-1926), to whom he paid homage with his Gaudi chair of 1949. </a:t>
            </a:r>
            <a:r>
              <a:rPr lang="en-US" sz="1600" b="1" dirty="0" err="1"/>
              <a:t>Achille</a:t>
            </a:r>
            <a:r>
              <a:rPr lang="en-US" sz="1600" b="1" dirty="0"/>
              <a:t> </a:t>
            </a:r>
            <a:r>
              <a:rPr lang="en-US" sz="1600" b="1" dirty="0" err="1"/>
              <a:t>Castiglioni</a:t>
            </a:r>
            <a:r>
              <a:rPr lang="en-US" sz="1600" b="1" dirty="0"/>
              <a:t> (1918-2002) also made furniture that specifically referred to avant-garde art - Dada and Surrealism, and the practice of the use of the 'found object'. His 1957 </a:t>
            </a:r>
            <a:r>
              <a:rPr lang="en-US" sz="1600" b="1" dirty="0" err="1"/>
              <a:t>Sella</a:t>
            </a:r>
            <a:r>
              <a:rPr lang="en-US" sz="1600" b="1" dirty="0"/>
              <a:t> (saddle) stool - made from a bicycle seat - and </a:t>
            </a:r>
            <a:r>
              <a:rPr lang="en-US" sz="1600" b="1" dirty="0" err="1"/>
              <a:t>Mezzadro</a:t>
            </a:r>
            <a:r>
              <a:rPr lang="en-US" sz="1600" b="1" dirty="0"/>
              <a:t> chair - made from a tractor seat - neatly restate the recurring debate about the relationship between art and design, and design and technology. -- </a:t>
            </a:r>
            <a:r>
              <a:rPr lang="en-US" sz="1200" u="none" strike="noStrike" kern="1200" dirty="0">
                <a:solidFill>
                  <a:schemeClr val="tx1"/>
                </a:solidFill>
                <a:effectLst/>
                <a:latin typeface="+mn-lt"/>
                <a:ea typeface="+mn-ea"/>
                <a:cs typeface="+mn-cs"/>
                <a:hlinkClick r:id="rId3"/>
              </a:rPr>
              <a:t>http://www.visual-arts-cork.com/history-of-art/biomorphic-abstraction.htm</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80000"/>
              </a:lnSpc>
              <a:spcBef>
                <a:spcPts val="0"/>
              </a:spcBef>
              <a:spcAft>
                <a:spcPts val="0"/>
              </a:spcAft>
              <a:buClrTx/>
              <a:buSzTx/>
              <a:buFontTx/>
              <a:buNone/>
              <a:tabLst/>
              <a:defRPr/>
            </a:pPr>
            <a:r>
              <a:rPr lang="en-US" altLang="en-US" dirty="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36</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1600" dirty="0"/>
              <a:t> This gives a biological background to Kant’s famous aphorism:</a:t>
            </a:r>
          </a:p>
          <a:p>
            <a:pPr>
              <a:lnSpc>
                <a:spcPct val="80000"/>
              </a:lnSpc>
            </a:pPr>
            <a:r>
              <a:rPr lang="en-US" altLang="en-US" sz="1600" dirty="0"/>
              <a:t>"The senses cannot think.  The understanding cannot see." </a:t>
            </a:r>
          </a:p>
          <a:p>
            <a:pPr>
              <a:lnSpc>
                <a:spcPct val="80000"/>
              </a:lnSpc>
            </a:pPr>
            <a:r>
              <a:rPr lang="en-US" altLang="en-US" sz="1600" dirty="0"/>
              <a:t>And Pascal’s</a:t>
            </a:r>
          </a:p>
          <a:p>
            <a:pPr>
              <a:lnSpc>
                <a:spcPct val="80000"/>
              </a:lnSpc>
            </a:pPr>
            <a:r>
              <a:rPr lang="en-US" altLang="en-US" sz="1600" dirty="0"/>
              <a:t>“The heart has reasons of which reason knows not”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of Ernst Haeckel’s Evolutionary Project in Morphology, Aesthetics, and Tragedy</a:t>
            </a:r>
          </a:p>
          <a:p>
            <a:r>
              <a:rPr lang="en-US" dirty="0"/>
              <a:t>Robert J. Richards </a:t>
            </a:r>
          </a:p>
          <a:p>
            <a:r>
              <a:rPr lang="en-US" dirty="0"/>
              <a:t>The University of Chicago</a:t>
            </a:r>
          </a:p>
          <a:p>
            <a:endParaRPr lang="en-US" dirty="0"/>
          </a:p>
          <a:p>
            <a:r>
              <a:rPr lang="en-US" dirty="0"/>
              <a:t>	In late winter of 1864, Charles Darwin received two folio volumes on radiolarians, a group of one-celled marine organisms that secreted siliceous skeletons of unusual geometry.  The author, the young German biologist Ernst Haeckel (fig. 1), had himself drawn the figures for the extraordinary copper-etched illustrations that filled the second volume.   The gothic beauty of the plates astonished Darwin (fig. 2 ), but he must also have been drawn to passages that applied his theory to construct the descent relations of these little known creatures.   He replied to Haeckel that the volumes "were the most magnificent works which I have ever seen, </a:t>
            </a:r>
          </a:p>
        </p:txBody>
      </p:sp>
      <p:sp>
        <p:nvSpPr>
          <p:cNvPr id="4" name="Slide Number Placeholder 3"/>
          <p:cNvSpPr>
            <a:spLocks noGrp="1"/>
          </p:cNvSpPr>
          <p:nvPr>
            <p:ph type="sldNum" sz="quarter" idx="10"/>
          </p:nvPr>
        </p:nvSpPr>
        <p:spPr/>
        <p:txBody>
          <a:bodyPr/>
          <a:lstStyle/>
          <a:p>
            <a:fld id="{B175BD66-977B-46A0-A7F4-17AB9A0376AA}" type="slidenum">
              <a:rPr lang="en-US" smtClean="0"/>
              <a:t>37</a:t>
            </a:fld>
            <a:endParaRPr lang="en-US"/>
          </a:p>
        </p:txBody>
      </p:sp>
    </p:spTree>
    <p:extLst>
      <p:ext uri="{BB962C8B-B14F-4D97-AF65-F5344CB8AC3E}">
        <p14:creationId xmlns:p14="http://schemas.microsoft.com/office/powerpoint/2010/main" val="3569224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look for the laws of Nature as a support for their new works collaborate with the creator." </a:t>
            </a:r>
          </a:p>
        </p:txBody>
      </p:sp>
      <p:sp>
        <p:nvSpPr>
          <p:cNvPr id="4" name="Slide Number Placeholder 3"/>
          <p:cNvSpPr>
            <a:spLocks noGrp="1"/>
          </p:cNvSpPr>
          <p:nvPr>
            <p:ph type="sldNum" sz="quarter" idx="10"/>
          </p:nvPr>
        </p:nvSpPr>
        <p:spPr/>
        <p:txBody>
          <a:bodyPr/>
          <a:lstStyle/>
          <a:p>
            <a:fld id="{B175BD66-977B-46A0-A7F4-17AB9A0376AA}" type="slidenum">
              <a:rPr lang="en-US" smtClean="0"/>
              <a:t>38</a:t>
            </a:fld>
            <a:endParaRPr lang="en-US"/>
          </a:p>
        </p:txBody>
      </p:sp>
    </p:spTree>
    <p:extLst>
      <p:ext uri="{BB962C8B-B14F-4D97-AF65-F5344CB8AC3E}">
        <p14:creationId xmlns:p14="http://schemas.microsoft.com/office/powerpoint/2010/main" val="1186547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39</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dirty="0"/>
              <a:t>The expiatory church of La Sagrada Família, declared world heritage by UNESCO</a:t>
            </a:r>
            <a:br>
              <a:rPr lang="en-US" sz="1600" dirty="0"/>
            </a:br>
            <a:br>
              <a:rPr lang="en-US" sz="1600" dirty="0"/>
            </a:br>
            <a:r>
              <a:rPr lang="en-US" sz="1600" dirty="0"/>
              <a:t>On 17 July 2005, at a meeting held in Durban in South Africa, UNESCO decided to add the expiatory church of La Sagrada Família to the works which have been declared world heritage. Specifically, the Nativity facade, the apse and the crypt; in other words, the parts Gaudí did directly and were finished by his immediate successors. Casa </a:t>
            </a:r>
            <a:r>
              <a:rPr lang="en-US" sz="1600" dirty="0" err="1"/>
              <a:t>Vicens</a:t>
            </a:r>
            <a:r>
              <a:rPr lang="en-US" sz="1600" dirty="0"/>
              <a:t> and Casa </a:t>
            </a:r>
            <a:r>
              <a:rPr lang="en-US" sz="1600" dirty="0" err="1"/>
              <a:t>Batlló</a:t>
            </a:r>
            <a:r>
              <a:rPr lang="en-US" sz="1600" dirty="0"/>
              <a:t> won the same recognition.</a:t>
            </a:r>
            <a:br>
              <a:rPr lang="en-US" sz="1600" dirty="0"/>
            </a:br>
            <a:br>
              <a:rPr lang="en-US" sz="1600" dirty="0"/>
            </a:br>
            <a:r>
              <a:rPr lang="en-US" sz="1600" dirty="0"/>
              <a:t>It is worth pointing out that the crypt was begun by the architect of the diocese, </a:t>
            </a:r>
            <a:r>
              <a:rPr lang="en-US" sz="1600" dirty="0" err="1"/>
              <a:t>Francesc</a:t>
            </a:r>
            <a:r>
              <a:rPr lang="en-US" sz="1600" dirty="0"/>
              <a:t> de Paula del </a:t>
            </a:r>
            <a:r>
              <a:rPr lang="en-US" sz="1600" dirty="0" err="1"/>
              <a:t>Villar</a:t>
            </a:r>
            <a:r>
              <a:rPr lang="en-US" sz="1600" dirty="0"/>
              <a:t>, who built the foundations and raised the perimeter walls and the pillars a few metres. Gaudí, who was his successor, made major changes which modified the original project. Specifically, he replaced the staircase joining the floor of the church with the crypt by the two new circular flights of steps on either side of the apse chapels. He also introduced a moat to provide the interior with ventilation and light and give the central vault greater height. The capitals, the cartouches with figures of angels and the Annunciation keystone, as well as the stained glass, are mostly his work, as are the liturgical elements and the furniture. </a:t>
            </a:r>
            <a:br>
              <a:rPr lang="en-US" sz="1600" dirty="0"/>
            </a:br>
            <a:br>
              <a:rPr lang="en-US" sz="1600" dirty="0"/>
            </a:br>
            <a:r>
              <a:rPr lang="en-US" sz="1600" dirty="0"/>
              <a:t>Despite the fire and the damage caused in 1936, the faithful restoration by the architect Quintana and the manufacture of the furniture by the craftsmen who had worked with Gaudí have ensured that the altars, confession boxes, benches, etc., are fully part of the master’s work.</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600" dirty="0"/>
          </a:p>
          <a:p>
            <a:r>
              <a:rPr lang="en-US" sz="1200" b="1" kern="1200" dirty="0">
                <a:solidFill>
                  <a:schemeClr val="tx1"/>
                </a:solidFill>
                <a:effectLst/>
                <a:latin typeface="+mn-lt"/>
                <a:ea typeface="+mn-ea"/>
                <a:cs typeface="+mn-cs"/>
              </a:rPr>
              <a:t>ENJOY NATURE  </a:t>
            </a:r>
            <a:r>
              <a:rPr lang="en-US" sz="1200" b="1" u="none" strike="noStrike" kern="1200" dirty="0">
                <a:solidFill>
                  <a:schemeClr val="tx1"/>
                </a:solidFill>
                <a:effectLst/>
                <a:latin typeface="+mn-lt"/>
                <a:ea typeface="+mn-ea"/>
                <a:cs typeface="+mn-cs"/>
                <a:hlinkClick r:id="rId3"/>
              </a:rPr>
              <a:t>http://www.sagradafamilia.cat/sf-eng/docs_serveis/exposPermanents.php</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painstaking task of investigation of </a:t>
            </a:r>
            <a:r>
              <a:rPr lang="en-US" sz="1200" kern="1200" dirty="0" err="1">
                <a:solidFill>
                  <a:schemeClr val="tx1"/>
                </a:solidFill>
                <a:effectLst/>
                <a:latin typeface="+mn-lt"/>
                <a:ea typeface="+mn-ea"/>
                <a:cs typeface="+mn-cs"/>
              </a:rPr>
              <a:t>Gaudí’s</a:t>
            </a:r>
            <a:r>
              <a:rPr lang="en-US" sz="1200" kern="1200" dirty="0">
                <a:solidFill>
                  <a:schemeClr val="tx1"/>
                </a:solidFill>
                <a:effectLst/>
                <a:latin typeface="+mn-lt"/>
                <a:ea typeface="+mn-ea"/>
                <a:cs typeface="+mn-cs"/>
              </a:rPr>
              <a:t> geometry and a later comparison of it with nature, this exhibition emerges. It sets out to discover the roots of the organic architecture he used in his works, mainly in the last and greatest, the church of La Sagrada Família. To achieve that aim images are used to compare the animal, vegetable and mineral kingdoms, accompanied by objects, models and living plants which Gaudí studied and transferred to his architecture. </a:t>
            </a:r>
          </a:p>
          <a:p>
            <a:r>
              <a:rPr lang="en-US" sz="1200" kern="1200" dirty="0">
                <a:solidFill>
                  <a:schemeClr val="tx1"/>
                </a:solidFill>
                <a:effectLst/>
                <a:latin typeface="+mn-lt"/>
                <a:ea typeface="+mn-ea"/>
                <a:cs typeface="+mn-cs"/>
              </a:rPr>
              <a:t>Location: Montserrat cloister / Nativity facade</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4</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few models and sketches there were by </a:t>
            </a:r>
            <a:r>
              <a:rPr lang="en-US" dirty="0" err="1"/>
              <a:t>Gaudí’s</a:t>
            </a:r>
            <a:r>
              <a:rPr lang="en-US" dirty="0"/>
              <a:t> hand were mostly destroyed by Catalan anarchists when they assaulted the </a:t>
            </a:r>
            <a:r>
              <a:rPr lang="en-US" dirty="0" err="1"/>
              <a:t>Sagrada</a:t>
            </a:r>
            <a:r>
              <a:rPr lang="en-US" dirty="0"/>
              <a:t> </a:t>
            </a:r>
            <a:r>
              <a:rPr lang="en-US" dirty="0" err="1"/>
              <a:t>Família</a:t>
            </a:r>
            <a:r>
              <a:rPr lang="en-US" dirty="0"/>
              <a:t> during the Spanish Civil War. They did, however, leave the architect’s tomb intact. For, whatever their grudge against General Franco and the Catholic Church, they knew full well that </a:t>
            </a:r>
            <a:r>
              <a:rPr lang="en-US" dirty="0" err="1"/>
              <a:t>Gaudí</a:t>
            </a:r>
            <a:r>
              <a:rPr lang="en-US" dirty="0"/>
              <a:t> was considered a saint by people of all classes and political beliefs.</a:t>
            </a:r>
          </a:p>
        </p:txBody>
      </p:sp>
      <p:sp>
        <p:nvSpPr>
          <p:cNvPr id="4" name="Slide Number Placeholder 3"/>
          <p:cNvSpPr>
            <a:spLocks noGrp="1"/>
          </p:cNvSpPr>
          <p:nvPr>
            <p:ph type="sldNum" sz="quarter" idx="10"/>
          </p:nvPr>
        </p:nvSpPr>
        <p:spPr/>
        <p:txBody>
          <a:bodyPr/>
          <a:lstStyle/>
          <a:p>
            <a:fld id="{B175BD66-977B-46A0-A7F4-17AB9A0376AA}" type="slidenum">
              <a:rPr lang="en-US" smtClean="0"/>
              <a:t>40</a:t>
            </a:fld>
            <a:endParaRPr lang="en-US"/>
          </a:p>
        </p:txBody>
      </p:sp>
    </p:spTree>
    <p:extLst>
      <p:ext uri="{BB962C8B-B14F-4D97-AF65-F5344CB8AC3E}">
        <p14:creationId xmlns:p14="http://schemas.microsoft.com/office/powerpoint/2010/main" val="154884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41</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&lt; 1 &gt; </a:t>
            </a:r>
          </a:p>
          <a:p>
            <a:r>
              <a:rPr lang="en-US" sz="1200" b="1" kern="1200" dirty="0">
                <a:solidFill>
                  <a:schemeClr val="tx1"/>
                </a:solidFill>
                <a:effectLst/>
                <a:latin typeface="+mn-lt"/>
                <a:ea typeface="+mn-ea"/>
                <a:cs typeface="+mn-cs"/>
              </a:rPr>
              <a:t>ENJOY NATURE  </a:t>
            </a:r>
            <a:r>
              <a:rPr lang="en-US" sz="1200" b="1" u="none" strike="noStrike" kern="1200" dirty="0">
                <a:solidFill>
                  <a:schemeClr val="tx1"/>
                </a:solidFill>
                <a:effectLst/>
                <a:latin typeface="+mn-lt"/>
                <a:ea typeface="+mn-ea"/>
                <a:cs typeface="+mn-cs"/>
                <a:hlinkClick r:id="rId3"/>
              </a:rPr>
              <a:t>http://www.sagradafamilia.cat/sf-eng/docs_serveis/exposPermanents.php</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 painstaking task of investigation of </a:t>
            </a:r>
            <a:r>
              <a:rPr lang="en-US" sz="1200" kern="1200" dirty="0" err="1">
                <a:solidFill>
                  <a:schemeClr val="tx1"/>
                </a:solidFill>
                <a:effectLst/>
                <a:latin typeface="+mn-lt"/>
                <a:ea typeface="+mn-ea"/>
                <a:cs typeface="+mn-cs"/>
              </a:rPr>
              <a:t>Gaudí’s</a:t>
            </a:r>
            <a:r>
              <a:rPr lang="en-US" sz="1200" kern="1200" dirty="0">
                <a:solidFill>
                  <a:schemeClr val="tx1"/>
                </a:solidFill>
                <a:effectLst/>
                <a:latin typeface="+mn-lt"/>
                <a:ea typeface="+mn-ea"/>
                <a:cs typeface="+mn-cs"/>
              </a:rPr>
              <a:t> geometry and a later comparison of it with nature, this exhibition emerges. It sets out to discover the roots of the organic architecture he used in his works, mainly in the last and greatest, the church of La Sagrada Família. To achieve that aim images are used to compare the animal, vegetable and mineral kingdoms, accompanied by objects, models and living plants which Gaudí studied and transferred to his architecture. </a:t>
            </a:r>
          </a:p>
          <a:p>
            <a:r>
              <a:rPr lang="en-US" sz="1200" kern="1200" dirty="0">
                <a:solidFill>
                  <a:schemeClr val="tx1"/>
                </a:solidFill>
                <a:effectLst/>
                <a:latin typeface="+mn-lt"/>
                <a:ea typeface="+mn-ea"/>
                <a:cs typeface="+mn-cs"/>
              </a:rPr>
              <a:t>Location: Montserrat cloister / Nativity facade</a:t>
            </a:r>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dirty="0">
                <a:effectLst/>
              </a:rPr>
              <a:t>GEOMETRY</a:t>
            </a:r>
          </a:p>
          <a:p>
            <a:endParaRPr lang="en-US" dirty="0">
              <a:effectLst/>
            </a:endParaRPr>
          </a:p>
          <a:p>
            <a:r>
              <a:rPr lang="en-US" dirty="0">
                <a:effectLst/>
              </a:rPr>
              <a:t>During the last fifteen years of his life, Gaudí planned many parts of the church so that they could be built in the future. He did so combining geometrical forms, chosen for their formal, structural, luminous, acoustic and constructive qualities: hyperboloids, paraboloids, helicoids, </a:t>
            </a:r>
            <a:r>
              <a:rPr lang="en-US" dirty="0" err="1">
                <a:effectLst/>
              </a:rPr>
              <a:t>conoids</a:t>
            </a:r>
            <a:r>
              <a:rPr lang="en-US" dirty="0">
                <a:effectLst/>
              </a:rPr>
              <a:t> and ellipsoids. Many of these surfaces are ruled, which makes the construction easier. He assigned one of these forms to each type of the elements that make up the naves. With helicoids he invented a new column in the history of architecture: the double twisted column. He used hyperboloids for the openings of the windows and the vaults. With paraboloids he created linking surfaces on the vaults, the roofs and the columns of the Passion façade. He generated the knots or capitals of the main columns with ellipsoids. And earlier he had planned the building of the parish schools with </a:t>
            </a:r>
            <a:r>
              <a:rPr lang="en-US" dirty="0" err="1">
                <a:effectLst/>
              </a:rPr>
              <a:t>conoids</a:t>
            </a:r>
            <a:r>
              <a:rPr lang="en-US" dirty="0">
                <a:effectLst/>
              </a:rPr>
              <a:t>. </a:t>
            </a:r>
            <a:br>
              <a:rPr lang="en-US" dirty="0">
                <a:effectLst/>
              </a:rPr>
            </a:br>
            <a:br>
              <a:rPr lang="en-US" dirty="0">
                <a:effectLst/>
              </a:rPr>
            </a:br>
            <a:r>
              <a:rPr lang="en-US" dirty="0">
                <a:effectLst/>
              </a:rPr>
              <a:t>Moreover, Gaudí developed a system of proportions applied to all the dimensions and elements of the church.</a:t>
            </a:r>
            <a:br>
              <a:rPr lang="en-US" dirty="0">
                <a:effectLst/>
              </a:rPr>
            </a:br>
            <a:br>
              <a:rPr lang="en-US" dirty="0">
                <a:effectLst/>
              </a:rPr>
            </a:br>
            <a:br>
              <a:rPr lang="en-US" dirty="0">
                <a:effectLst/>
              </a:rPr>
            </a:br>
            <a:br>
              <a:rPr lang="en-US" dirty="0">
                <a:effectLst/>
              </a:rPr>
            </a:br>
            <a:r>
              <a:rPr lang="en-US" dirty="0">
                <a:effectLst/>
                <a:hlinkClick r:id="rId3"/>
              </a:rPr>
              <a:t>DOUBLE TWISTED COLUMN </a:t>
            </a:r>
            <a:br>
              <a:rPr lang="en-US" dirty="0">
                <a:effectLst/>
              </a:rPr>
            </a:br>
            <a:r>
              <a:rPr lang="en-US" dirty="0">
                <a:effectLst/>
                <a:hlinkClick r:id="rId4"/>
              </a:rPr>
              <a:t>RULED SURFACES</a:t>
            </a:r>
            <a:br>
              <a:rPr lang="en-US" dirty="0">
                <a:effectLst/>
              </a:rPr>
            </a:br>
            <a:r>
              <a:rPr lang="en-US" dirty="0">
                <a:effectLst/>
                <a:hlinkClick r:id="rId5"/>
              </a:rPr>
              <a:t>HYPERBOLOID</a:t>
            </a:r>
            <a:br>
              <a:rPr lang="en-US" dirty="0">
                <a:effectLst/>
              </a:rPr>
            </a:br>
            <a:r>
              <a:rPr lang="en-US" dirty="0">
                <a:effectLst/>
                <a:hlinkClick r:id="rId6"/>
              </a:rPr>
              <a:t>HYPERBOLIC PARABOLOID</a:t>
            </a:r>
            <a:br>
              <a:rPr lang="en-US" dirty="0">
                <a:effectLst/>
              </a:rPr>
            </a:br>
            <a:r>
              <a:rPr lang="en-US" dirty="0">
                <a:effectLst/>
                <a:hlinkClick r:id="rId7"/>
              </a:rPr>
              <a:t>HELICOID AND CONOID</a:t>
            </a:r>
            <a:br>
              <a:rPr lang="en-US" dirty="0">
                <a:effectLst/>
              </a:rPr>
            </a:br>
            <a:r>
              <a:rPr lang="en-US" dirty="0">
                <a:effectLst/>
                <a:hlinkClick r:id="rId8"/>
              </a:rPr>
              <a:t>ELLIPSOID</a:t>
            </a:r>
            <a:br>
              <a:rPr lang="en-US" dirty="0">
                <a:effectLst/>
              </a:rPr>
            </a:br>
            <a:r>
              <a:rPr lang="en-US" dirty="0">
                <a:effectLst/>
                <a:hlinkClick r:id="rId9"/>
              </a:rPr>
              <a:t>PROPORTIONS</a:t>
            </a:r>
            <a:br>
              <a:rPr lang="en-US" dirty="0">
                <a:effectLst/>
              </a:rPr>
            </a:br>
            <a:br>
              <a:rPr lang="en-US" dirty="0">
                <a:effectLst/>
              </a:rPr>
            </a:br>
            <a:br>
              <a:rPr lang="en-US" dirty="0">
                <a:effectLst/>
              </a:rPr>
            </a:b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B175BD66-977B-46A0-A7F4-17AB9A0376AA}" type="slidenum">
              <a:rPr lang="en-US" smtClean="0"/>
              <a:t>42</a:t>
            </a:fld>
            <a:endParaRPr lang="en-US"/>
          </a:p>
        </p:txBody>
      </p:sp>
    </p:spTree>
    <p:extLst>
      <p:ext uri="{BB962C8B-B14F-4D97-AF65-F5344CB8AC3E}">
        <p14:creationId xmlns:p14="http://schemas.microsoft.com/office/powerpoint/2010/main" val="3536147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43</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association with Sigma Xi. </a:t>
            </a:r>
            <a:r>
              <a:rPr kumimoji="0" lang="en-US" sz="1600" b="0" i="0" u="sng" strike="noStrike" kern="1200" cap="none" spc="0" normalizeH="0" baseline="0" noProof="0" dirty="0">
                <a:ln>
                  <a:noFill/>
                </a:ln>
                <a:solidFill>
                  <a:prstClr val="black"/>
                </a:solidFill>
                <a:effectLst/>
                <a:uLnTx/>
                <a:uFillTx/>
                <a:latin typeface="+mn-lt"/>
                <a:ea typeface="+mn-ea"/>
                <a:cs typeface="+mn-cs"/>
              </a:rPr>
              <a:t>NOTES and RESOURCES for the SCIENCE CAFE</a:t>
            </a:r>
            <a:r>
              <a:rPr kumimoji="0" lang="en-US" sz="1600" b="0" i="0" u="none" strike="noStrike" kern="1200" cap="none" spc="0" normalizeH="0" baseline="0" noProof="0" dirty="0">
                <a:ln>
                  <a:noFill/>
                </a:ln>
                <a:solidFill>
                  <a:prstClr val="black"/>
                </a:solidFill>
                <a:effectLst/>
                <a:uLnTx/>
                <a:uFillTx/>
                <a:latin typeface="+mn-lt"/>
                <a:ea typeface="+mn-ea"/>
                <a:cs typeface="+mn-cs"/>
              </a:rPr>
              <a:t>. "Scientific, cultural, and spiritual connections between McHarg's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Antoni Gaudí, whose world-heritage architecture was deeply informed by and continually expresses his love and study of nature (spiritually manifest in his huge </a:t>
            </a:r>
            <a:r>
              <a:rPr kumimoji="0" lang="en-US" sz="1600" b="0" i="1" u="none" strike="noStrike" kern="1200" cap="none" spc="0" normalizeH="0" baseline="0" noProof="0" dirty="0">
                <a:ln>
                  <a:noFill/>
                </a:ln>
                <a:solidFill>
                  <a:prstClr val="black"/>
                </a:solidFill>
                <a:effectLst/>
                <a:uLnTx/>
                <a:uFillTx/>
                <a:latin typeface="+mn-lt"/>
                <a:ea typeface="+mn-ea"/>
                <a:cs typeface="+mn-cs"/>
              </a:rPr>
              <a:t>Sagrada Familia</a:t>
            </a:r>
            <a:r>
              <a:rPr kumimoji="0" lang="en-US" sz="1600" b="0" i="0" u="none" strike="noStrike" kern="1200" cap="none" spc="0" normalizeH="0" baseline="0" noProof="0" dirty="0">
                <a:ln>
                  <a:noFill/>
                </a:ln>
                <a:solidFill>
                  <a:prstClr val="black"/>
                </a:solidFill>
                <a:effectLst/>
                <a:uLnTx/>
                <a:uFillTx/>
                <a:latin typeface="+mn-lt"/>
                <a:ea typeface="+mn-ea"/>
                <a:cs typeface="+mn-cs"/>
              </a:rPr>
              <a:t> (basilica) in Barcelona (1883-contiunuing today).“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This gives a biological background to Kant’s famous aphorism:</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"The senses cannot think.  The understanding cannot see."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And Pascal’s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“The heart has reasons of which reason knows not”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Kant in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CPR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cited by Wechsler 1978:2) (or: "Perception without conception is blind, while conception without perception is empty." (Kant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CPR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1978)   [recalls “Science without religion is lame, religion without science is blind.” (Albert Einstein  in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Science, Philosophy and Religion: a Symposium </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(1941) ch. 13)</a:t>
            </a:r>
          </a:p>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44</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April 14, 2015 Science Café : "Biomorphic Art and Architecture -- Design with Nature" </a:t>
            </a:r>
            <a:r>
              <a:rPr lang="en-US" sz="1600" dirty="0"/>
              <a:t>Presented by </a:t>
            </a:r>
            <a:r>
              <a:rPr lang="en-US" sz="1600" dirty="0">
                <a:hlinkClick r:id="rId3"/>
              </a:rPr>
              <a:t>STKF Science Café </a:t>
            </a:r>
            <a:r>
              <a:rPr lang="en-US" sz="1600" dirty="0"/>
              <a:t>at Ijams Nature Center visitor center building meeting room, 5:30-7:00 PM. </a:t>
            </a:r>
            <a:r>
              <a:rPr lang="en-US" sz="1600" u="sng" dirty="0">
                <a:hlinkClick r:id="rId4"/>
              </a:rPr>
              <a:t>Science Café </a:t>
            </a:r>
            <a:r>
              <a:rPr lang="en-US" sz="1600" dirty="0"/>
              <a:t>is a project of WGBH Science Unit in association with Sigma Xi. </a:t>
            </a:r>
            <a:r>
              <a:rPr lang="en-US" sz="1600" u="sng" dirty="0"/>
              <a:t>NOTES and RESOURCES for the SCIENCE CAFE</a:t>
            </a:r>
            <a:r>
              <a:rPr lang="en-US" sz="1600" dirty="0"/>
              <a:t>. "Scientific, cultural, and spiritual connections between </a:t>
            </a:r>
            <a:r>
              <a:rPr lang="en-US" sz="1600" dirty="0" err="1"/>
              <a:t>McHarg's</a:t>
            </a:r>
            <a:r>
              <a:rPr lang="en-US" sz="1600" dirty="0"/>
              <a:t>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t>
            </a:r>
            <a:r>
              <a:rPr lang="en-US" sz="1600" dirty="0" err="1"/>
              <a:t>Antoni</a:t>
            </a:r>
            <a:r>
              <a:rPr lang="en-US" sz="1600" dirty="0"/>
              <a:t> </a:t>
            </a:r>
            <a:r>
              <a:rPr lang="en-US" sz="1600" dirty="0" err="1"/>
              <a:t>Gaudí</a:t>
            </a:r>
            <a:r>
              <a:rPr lang="en-US" sz="1600" dirty="0"/>
              <a:t>, whose world-heritage architecture was deeply informed by and continually expresses his love and study of nature (spiritually manifest in his huge </a:t>
            </a:r>
            <a:r>
              <a:rPr lang="en-US" sz="1600" i="1" dirty="0" err="1"/>
              <a:t>Sagrada</a:t>
            </a:r>
            <a:r>
              <a:rPr lang="en-US" sz="1600" i="1" dirty="0"/>
              <a:t> Familia</a:t>
            </a:r>
            <a:r>
              <a:rPr lang="en-US" sz="1600" dirty="0"/>
              <a:t> (basilica) in Barcelona (1883-contiunuing today).“  </a:t>
            </a:r>
          </a:p>
          <a:p>
            <a:pPr>
              <a:lnSpc>
                <a:spcPct val="80000"/>
              </a:lnSpc>
            </a:pPr>
            <a:endParaRPr lang="en-US" altLang="en-US" sz="1600" dirty="0"/>
          </a:p>
          <a:p>
            <a:pPr>
              <a:lnSpc>
                <a:spcPct val="80000"/>
              </a:lnSpc>
            </a:pPr>
            <a:endParaRPr lang="en-US" altLang="en-US" sz="1600" dirty="0"/>
          </a:p>
          <a:p>
            <a:pPr>
              <a:lnSpc>
                <a:spcPct val="80000"/>
              </a:lnSpc>
            </a:pPr>
            <a:r>
              <a:rPr lang="en-US" altLang="en-US" sz="1600" dirty="0"/>
              <a:t>This gives a biological background to Kant’s famous aphorism:</a:t>
            </a:r>
          </a:p>
          <a:p>
            <a:pPr>
              <a:lnSpc>
                <a:spcPct val="80000"/>
              </a:lnSpc>
            </a:pPr>
            <a:r>
              <a:rPr lang="en-US" altLang="en-US" sz="1600" dirty="0"/>
              <a:t>"The senses cannot think.  The understanding cannot see." </a:t>
            </a:r>
          </a:p>
          <a:p>
            <a:pPr>
              <a:lnSpc>
                <a:spcPct val="80000"/>
              </a:lnSpc>
            </a:pPr>
            <a:r>
              <a:rPr lang="en-US" altLang="en-US" sz="1600" dirty="0"/>
              <a:t>And Pascal’s</a:t>
            </a:r>
          </a:p>
          <a:p>
            <a:pPr>
              <a:lnSpc>
                <a:spcPct val="80000"/>
              </a:lnSpc>
            </a:pPr>
            <a:r>
              <a:rPr lang="en-US" altLang="en-US" sz="1600" dirty="0"/>
              <a:t>“The heart has reasons of which reason knows not”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http://www.sagradafamilia.cat/sf-eng/docs_instit/vvirtual.php?vv=1</a:t>
            </a:r>
          </a:p>
        </p:txBody>
      </p:sp>
      <p:sp>
        <p:nvSpPr>
          <p:cNvPr id="4" name="Slide Number Placeholder 3"/>
          <p:cNvSpPr>
            <a:spLocks noGrp="1"/>
          </p:cNvSpPr>
          <p:nvPr>
            <p:ph type="sldNum" sz="quarter" idx="10"/>
          </p:nvPr>
        </p:nvSpPr>
        <p:spPr/>
        <p:txBody>
          <a:bodyPr/>
          <a:lstStyle/>
          <a:p>
            <a:fld id="{B175BD66-977B-46A0-A7F4-17AB9A0376AA}" type="slidenum">
              <a:rPr lang="en-US" smtClean="0"/>
              <a:t>45</a:t>
            </a:fld>
            <a:endParaRPr lang="en-US"/>
          </a:p>
        </p:txBody>
      </p:sp>
    </p:spTree>
    <p:extLst>
      <p:ext uri="{BB962C8B-B14F-4D97-AF65-F5344CB8AC3E}">
        <p14:creationId xmlns:p14="http://schemas.microsoft.com/office/powerpoint/2010/main" val="3686768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nave in the Sagrada Familia with a hyperboloid vault. Inspiration from nature is taken from a tree, as the pillar and branches symbolise trees rising up to the roof. </a:t>
            </a:r>
            <a:r>
              <a:rPr lang="en-US"/>
              <a:t>(Wikipedia)</a:t>
            </a:r>
          </a:p>
        </p:txBody>
      </p:sp>
      <p:sp>
        <p:nvSpPr>
          <p:cNvPr id="4" name="Slide Number Placeholder 3"/>
          <p:cNvSpPr>
            <a:spLocks noGrp="1"/>
          </p:cNvSpPr>
          <p:nvPr>
            <p:ph type="sldNum" sz="quarter" idx="10"/>
          </p:nvPr>
        </p:nvSpPr>
        <p:spPr/>
        <p:txBody>
          <a:bodyPr/>
          <a:lstStyle/>
          <a:p>
            <a:fld id="{B175BD66-977B-46A0-A7F4-17AB9A0376AA}" type="slidenum">
              <a:rPr lang="en-US" smtClean="0"/>
              <a:t>46</a:t>
            </a:fld>
            <a:endParaRPr lang="en-US"/>
          </a:p>
        </p:txBody>
      </p:sp>
    </p:spTree>
    <p:extLst>
      <p:ext uri="{BB962C8B-B14F-4D97-AF65-F5344CB8AC3E}">
        <p14:creationId xmlns:p14="http://schemas.microsoft.com/office/powerpoint/2010/main" val="14935221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Ian L. McHarg</a:t>
            </a:r>
            <a:r>
              <a:rPr lang="en-US" dirty="0">
                <a:effectLst/>
              </a:rPr>
              <a:t> (20 November 1920 – 5 March 2001) was a Scottish </a:t>
            </a:r>
            <a:r>
              <a:rPr lang="en-US" dirty="0">
                <a:effectLst/>
                <a:hlinkClick r:id="rId3" tooltip="Landscape architect"/>
              </a:rPr>
              <a:t>landscape architect</a:t>
            </a:r>
            <a:r>
              <a:rPr lang="en-US" dirty="0">
                <a:effectLst/>
              </a:rPr>
              <a:t> and a renowned writer on </a:t>
            </a:r>
            <a:r>
              <a:rPr lang="en-US" dirty="0">
                <a:effectLst/>
                <a:hlinkClick r:id="rId4" tooltip="Regional planning"/>
              </a:rPr>
              <a:t>regional planning</a:t>
            </a:r>
            <a:r>
              <a:rPr lang="en-US" dirty="0">
                <a:effectLst/>
              </a:rPr>
              <a:t> using natural systems. He was the founder of the department of landscape architecture at the </a:t>
            </a:r>
            <a:r>
              <a:rPr lang="en-US" dirty="0">
                <a:effectLst/>
                <a:hlinkClick r:id="rId5" tooltip="University of Pennsylvania"/>
              </a:rPr>
              <a:t>University of Pennsylvania</a:t>
            </a:r>
            <a:r>
              <a:rPr lang="en-US" dirty="0">
                <a:effectLst/>
              </a:rPr>
              <a:t> in the United States. His 1969 book </a:t>
            </a:r>
            <a:r>
              <a:rPr lang="en-US" i="1" dirty="0">
                <a:effectLst/>
              </a:rPr>
              <a:t>Design with Nature</a:t>
            </a:r>
            <a:r>
              <a:rPr lang="en-US" dirty="0">
                <a:effectLst/>
              </a:rPr>
              <a:t> pioneered the concept of ecological planning. It continues to be one of the most widely celebrated books on landscape architecture and land-use planning. In this book, he set forth the basic concepts that were to develop later in </a:t>
            </a:r>
            <a:r>
              <a:rPr lang="en-US" dirty="0">
                <a:effectLst/>
                <a:hlinkClick r:id="rId6" tooltip="Geographic information system"/>
              </a:rPr>
              <a:t>Geographic information systems</a:t>
            </a:r>
            <a:r>
              <a:rPr lang="en-US" dirty="0">
                <a:effectLst/>
              </a:rPr>
              <a:t>. –Wikipedia</a:t>
            </a:r>
          </a:p>
          <a:p>
            <a:endParaRPr lang="en-US" dirty="0">
              <a:effectLst/>
            </a:endParaRPr>
          </a:p>
          <a:p>
            <a:r>
              <a:rPr lang="en-US" dirty="0">
                <a:effectLst/>
              </a:rPr>
              <a:t>In 1969, he published </a:t>
            </a:r>
            <a:r>
              <a:rPr lang="en-US" i="1" dirty="0">
                <a:effectLst/>
              </a:rPr>
              <a:t>Design with Nature</a:t>
            </a:r>
            <a:r>
              <a:rPr lang="en-US" dirty="0">
                <a:effectLst/>
              </a:rPr>
              <a:t>, which was essentially a book of step-by-step instructions on how to break down a region into its appropriate uses (</a:t>
            </a:r>
            <a:r>
              <a:rPr lang="en-US" dirty="0" err="1">
                <a:effectLst/>
              </a:rPr>
              <a:t>Wenz</a:t>
            </a:r>
            <a:r>
              <a:rPr lang="en-US" dirty="0">
                <a:effectLst/>
              </a:rPr>
              <a:t>, 2). McHarg also was interested in garden design and believed that homes should be planned and designed with good private garden space. He promoted an ecological view, in which the designer becomes very familiar with the area through analysis of soil, climate, hydrology, etc. </a:t>
            </a:r>
            <a:r>
              <a:rPr lang="en-US" i="1" dirty="0">
                <a:effectLst/>
              </a:rPr>
              <a:t>Design With Nature</a:t>
            </a:r>
            <a:r>
              <a:rPr lang="en-US" dirty="0">
                <a:effectLst/>
              </a:rPr>
              <a:t> was the first work of its kind "to define the problems of modern development and present a methodology or process prescribing compatible solutions".</a:t>
            </a:r>
            <a:r>
              <a:rPr lang="en-US" baseline="30000" dirty="0">
                <a:effectLst/>
                <a:hlinkClick r:id="rId7"/>
              </a:rPr>
              <a:t>[3]</a:t>
            </a:r>
            <a:r>
              <a:rPr lang="en-US" dirty="0">
                <a:effectLst/>
              </a:rPr>
              <a:t> The book also had an impact on a variety of fields and ideas. </a:t>
            </a:r>
            <a:r>
              <a:rPr lang="en-US" dirty="0">
                <a:effectLst/>
                <a:hlinkClick r:id="rId8" tooltip="Frederick R. Steiner"/>
              </a:rPr>
              <a:t>Frederick R. Steiner</a:t>
            </a:r>
            <a:r>
              <a:rPr lang="en-US" dirty="0">
                <a:effectLst/>
              </a:rPr>
              <a:t> tells us that "environmental impact assessment, new community development, coastal zone management, brownfields restoration, zoo design, river corridor planning, and ideas about sustainability and regenerative design all display the influence of </a:t>
            </a:r>
            <a:r>
              <a:rPr lang="en-US" i="1" dirty="0">
                <a:effectLst/>
              </a:rPr>
              <a:t>Design with Nature</a:t>
            </a:r>
            <a:r>
              <a:rPr lang="en-US" dirty="0">
                <a:effectLst/>
              </a:rPr>
              <a:t>".</a:t>
            </a:r>
            <a:r>
              <a:rPr lang="en-US" baseline="30000" dirty="0">
                <a:effectLst/>
                <a:hlinkClick r:id="rId9"/>
              </a:rPr>
              <a:t>[1]</a:t>
            </a:r>
            <a:endParaRPr lang="en-US" dirty="0"/>
          </a:p>
        </p:txBody>
      </p:sp>
      <p:sp>
        <p:nvSpPr>
          <p:cNvPr id="4" name="Slide Number Placeholder 3"/>
          <p:cNvSpPr>
            <a:spLocks noGrp="1"/>
          </p:cNvSpPr>
          <p:nvPr>
            <p:ph type="sldNum" sz="quarter" idx="10"/>
          </p:nvPr>
        </p:nvSpPr>
        <p:spPr/>
        <p:txBody>
          <a:bodyPr/>
          <a:lstStyle/>
          <a:p>
            <a:fld id="{B175BD66-977B-46A0-A7F4-17AB9A0376AA}" type="slidenum">
              <a:rPr lang="en-US" smtClean="0"/>
              <a:t>47</a:t>
            </a:fld>
            <a:endParaRPr lang="en-US"/>
          </a:p>
        </p:txBody>
      </p:sp>
    </p:spTree>
    <p:extLst>
      <p:ext uri="{BB962C8B-B14F-4D97-AF65-F5344CB8AC3E}">
        <p14:creationId xmlns:p14="http://schemas.microsoft.com/office/powerpoint/2010/main" val="2208499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1971 McHarg delivered a speech at the North American Wildlife and Natural Resources Conference in Portland, Oregon, called </a:t>
            </a:r>
          </a:p>
          <a:p>
            <a:endParaRPr lang="en-US" dirty="0">
              <a:effectLst/>
            </a:endParaRPr>
          </a:p>
          <a:p>
            <a:r>
              <a:rPr lang="en-US" dirty="0">
                <a:effectLst/>
              </a:rPr>
              <a:t>"Man: Planetary Disease". In the speech he asserted that, due to the views of man and nature that have infiltrated all of western culture, we are not guaranteed survival. Of man, McHarg said, "He treats the world as a storehouse existing for his delectation; he plunders, rapes, poisons, and kills this living system, the biosphere, in ignorance of its workings and its fundamental value." </a:t>
            </a:r>
            <a:r>
              <a:rPr lang="en-US" baseline="30000" dirty="0">
                <a:effectLst/>
                <a:hlinkClick r:id="rId3"/>
              </a:rPr>
              <a:t>[4]</a:t>
            </a:r>
            <a:r>
              <a:rPr lang="en-US" dirty="0">
                <a:effectLst/>
              </a:rPr>
              <a:t> To this end man is a "planetary disease", who has lived with no regard for nature. He discusses how in the Judeo-Christian traditions, the Bible says that man is to have dominion over the earth. McHarg says that for man to survive, this idea must be taken as an allegory only, and not as literally true. Lest this statement be construed as anti-religion, he cites Paul Tillich (Protestantism), Gustav </a:t>
            </a:r>
            <a:r>
              <a:rPr lang="en-US" dirty="0" err="1">
                <a:effectLst/>
              </a:rPr>
              <a:t>Weigel</a:t>
            </a:r>
            <a:r>
              <a:rPr lang="en-US" dirty="0">
                <a:effectLst/>
              </a:rPr>
              <a:t> (Catholicism), and Abram Heschel (Judaism) as noted religious scholars who are also in agreement with him on this point.</a:t>
            </a:r>
            <a:endParaRPr lang="en-US" dirty="0"/>
          </a:p>
        </p:txBody>
      </p:sp>
      <p:sp>
        <p:nvSpPr>
          <p:cNvPr id="4" name="Slide Number Placeholder 3"/>
          <p:cNvSpPr>
            <a:spLocks noGrp="1"/>
          </p:cNvSpPr>
          <p:nvPr>
            <p:ph type="sldNum" sz="quarter" idx="10"/>
          </p:nvPr>
        </p:nvSpPr>
        <p:spPr/>
        <p:txBody>
          <a:bodyPr/>
          <a:lstStyle/>
          <a:p>
            <a:fld id="{B175BD66-977B-46A0-A7F4-17AB9A0376AA}" type="slidenum">
              <a:rPr lang="en-US" smtClean="0"/>
              <a:t>48</a:t>
            </a:fld>
            <a:endParaRPr lang="en-US"/>
          </a:p>
        </p:txBody>
      </p:sp>
    </p:spTree>
    <p:extLst>
      <p:ext uri="{BB962C8B-B14F-4D97-AF65-F5344CB8AC3E}">
        <p14:creationId xmlns:p14="http://schemas.microsoft.com/office/powerpoint/2010/main" val="2208499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F4C251-F21E-4C2F-A4F5-EC2BBAAEB202}" type="slidenum">
              <a:rPr lang="en-US" altLang="en-US" sz="1200">
                <a:solidFill>
                  <a:prstClr val="black"/>
                </a:solidFill>
              </a:rPr>
              <a:pPr/>
              <a:t>50</a:t>
            </a:fld>
            <a:endParaRPr lang="en-US" altLang="en-US" sz="120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457200" y="4343400"/>
            <a:ext cx="5867400" cy="41148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lstStyle/>
          <a:p>
            <a:r>
              <a:rPr lang="en-US" altLang="en-US">
                <a:solidFill>
                  <a:srgbClr val="FFFFCC"/>
                </a:solidFill>
              </a:rPr>
              <a:t>LEFT HEMISPHERE</a:t>
            </a:r>
          </a:p>
          <a:p>
            <a:r>
              <a:rPr lang="en-US" altLang="en-US">
                <a:solidFill>
                  <a:srgbClr val="FFFFCC"/>
                </a:solidFill>
              </a:rPr>
              <a:t>Coherence: creates a “stable and internally consistent belief system – works hard to “save appearances” (Ramachandran 1998)</a:t>
            </a:r>
          </a:p>
          <a:p>
            <a:r>
              <a:rPr lang="en-US" altLang="en-US">
                <a:solidFill>
                  <a:srgbClr val="FFFFCC"/>
                </a:solidFill>
              </a:rPr>
              <a:t>Probabilistic reasoning (Osherson et al 1998)</a:t>
            </a:r>
          </a:p>
          <a:p>
            <a:r>
              <a:rPr lang="en-US" altLang="en-US">
                <a:solidFill>
                  <a:srgbClr val="FFFFCC"/>
                </a:solidFill>
              </a:rPr>
              <a:t>Abstract object recognition (Marsolek 1999)</a:t>
            </a:r>
          </a:p>
          <a:p>
            <a:pPr>
              <a:spcAft>
                <a:spcPct val="75000"/>
              </a:spcAft>
            </a:pPr>
            <a:endParaRPr lang="en-US" altLang="en-US" sz="1600" b="1">
              <a:solidFill>
                <a:srgbClr val="FFFFFF"/>
              </a:solidFill>
              <a:latin typeface="CG Times" pitchFamily="18" charset="0"/>
            </a:endParaRPr>
          </a:p>
          <a:p>
            <a:r>
              <a:rPr lang="en-US" altLang="en-US">
                <a:solidFill>
                  <a:srgbClr val="FFFFCC"/>
                </a:solidFill>
              </a:rPr>
              <a:t>RIGHT HEMISPHERE</a:t>
            </a:r>
          </a:p>
          <a:p>
            <a:r>
              <a:rPr lang="en-US" altLang="en-US">
                <a:solidFill>
                  <a:srgbClr val="FFFFCC"/>
                </a:solidFill>
              </a:rPr>
              <a:t>Correspondence: tests reality and if damaged, confabulation runs rampant (Ramachandran 1998)</a:t>
            </a:r>
          </a:p>
          <a:p>
            <a:r>
              <a:rPr lang="en-US" altLang="en-US">
                <a:solidFill>
                  <a:srgbClr val="FFFFCC"/>
                </a:solidFill>
              </a:rPr>
              <a:t>Deductive reasoning (Osherson et al 1998)</a:t>
            </a:r>
          </a:p>
          <a:p>
            <a:r>
              <a:rPr lang="en-US" altLang="en-US">
                <a:solidFill>
                  <a:srgbClr val="FFFFCC"/>
                </a:solidFill>
              </a:rPr>
              <a:t>Specific object recognition (Marsolek 1999)</a:t>
            </a:r>
          </a:p>
          <a:p>
            <a:pPr>
              <a:spcAft>
                <a:spcPct val="75000"/>
              </a:spcAft>
            </a:pPr>
            <a:endParaRPr lang="en-US" altLang="en-US" sz="1600" b="1">
              <a:solidFill>
                <a:srgbClr val="FFFFFF"/>
              </a:solidFill>
              <a:latin typeface="CG Times" pitchFamily="18" charset="0"/>
            </a:endParaRPr>
          </a:p>
          <a:p>
            <a:pPr>
              <a:spcAft>
                <a:spcPct val="75000"/>
              </a:spcAft>
            </a:pPr>
            <a:r>
              <a:rPr lang="en-US" altLang="en-US" b="1">
                <a:latin typeface="CG Times" pitchFamily="18" charset="0"/>
              </a:rPr>
              <a:t>LEFT Probabilistic reasoning incr activity in dorsolateral frontal area</a:t>
            </a:r>
          </a:p>
          <a:p>
            <a:pPr>
              <a:spcAft>
                <a:spcPct val="75000"/>
              </a:spcAft>
            </a:pPr>
            <a:r>
              <a:rPr lang="en-US" altLang="en-US" b="1">
                <a:latin typeface="CG Times" pitchFamily="18" charset="0"/>
              </a:rPr>
              <a:t>RIGHT Deductive reasoning prevalence of occipital and parietal activity </a:t>
            </a:r>
          </a:p>
          <a:p>
            <a:pPr>
              <a:spcAft>
                <a:spcPct val="75000"/>
              </a:spcAft>
            </a:pPr>
            <a:r>
              <a:rPr lang="en-US" altLang="en-US" b="1">
                <a:latin typeface="CG Times" pitchFamily="18" charset="0"/>
              </a:rPr>
              <a:t>Osherson et al 1998 Distinct brain loci in deductive versus probabilistic reasoning (</a:t>
            </a:r>
            <a:r>
              <a:rPr lang="en-US" altLang="en-US" b="1" i="1">
                <a:latin typeface="CG Times" pitchFamily="18" charset="0"/>
              </a:rPr>
              <a:t>Neuropsychologia</a:t>
            </a:r>
            <a:r>
              <a:rPr lang="en-US" altLang="en-US" b="1">
                <a:latin typeface="CG Times" pitchFamily="18" charset="0"/>
              </a:rPr>
              <a:t> 36(4):369-376)</a:t>
            </a:r>
          </a:p>
          <a:p>
            <a:pPr>
              <a:spcAft>
                <a:spcPct val="75000"/>
              </a:spcAft>
            </a:pPr>
            <a:r>
              <a:rPr lang="en-US" altLang="en-US" b="1">
                <a:latin typeface="CG Times" pitchFamily="18" charset="0"/>
              </a:rPr>
              <a:t>============================</a:t>
            </a:r>
          </a:p>
          <a:p>
            <a:pPr>
              <a:spcAft>
                <a:spcPct val="75000"/>
              </a:spcAft>
            </a:pPr>
            <a:r>
              <a:rPr lang="en-US" altLang="en-US" b="1">
                <a:latin typeface="CG Times" pitchFamily="18" charset="0"/>
              </a:rPr>
              <a:t>Marsolek, Chad J  1999  Dissociable neural subsytems underlie abstract and specific object recognition.  </a:t>
            </a:r>
            <a:r>
              <a:rPr lang="en-US" altLang="en-US" b="1" i="1">
                <a:latin typeface="CG Times" pitchFamily="18" charset="0"/>
              </a:rPr>
              <a:t>Psychologiucal Science</a:t>
            </a:r>
            <a:r>
              <a:rPr lang="en-US" altLang="en-US" b="1">
                <a:latin typeface="CG Times" pitchFamily="18" charset="0"/>
              </a:rPr>
              <a:t> 10(2):111-117.</a:t>
            </a:r>
          </a:p>
          <a:p>
            <a:pPr>
              <a:spcAft>
                <a:spcPct val="75000"/>
              </a:spcAft>
            </a:pPr>
            <a:r>
              <a:rPr lang="en-US" altLang="en-US" sz="1600" b="1">
                <a:latin typeface="CG Times" pitchFamily="18" charset="0"/>
              </a:rPr>
              <a:t>============================</a:t>
            </a:r>
          </a:p>
          <a:p>
            <a:r>
              <a:rPr lang="en-US" altLang="en-US"/>
              <a:t>The asymmetry of brain function is well enough known, especially with respect to language: not only are the sounds of speech specified in the left hemisphere, by syntactical structure of speech and semantics- the </a:t>
            </a:r>
            <a:r>
              <a:rPr lang="en-US" altLang="en-US" b="1"/>
              <a:t>orderliness of speech are apparently left hemisphere functions</a:t>
            </a:r>
            <a:r>
              <a:rPr lang="en-US" altLang="en-US"/>
              <a:t>.  (The right hemisphere, on the other hand, seems involved with the more subtle and expressive aspects of speech; also affect).    The neurologist V.S. Ramachandran is fascinated by the panoply of denial that can be mustered by many brain damaged patients.  In his view,  </a:t>
            </a:r>
            <a:r>
              <a:rPr lang="en-US" altLang="en-US" b="1"/>
              <a:t>the left hemisphere (like Gazzaniga’s “interpreter”) sifts through the superabundance of detail presented to it so as to order “it into a stable and internally consistent ‘belief system’</a:t>
            </a:r>
            <a:r>
              <a:rPr lang="en-US" altLang="en-US"/>
              <a:t> -- a story that make sense of of the available evidence” (1998:.134) – and how is new information handled?  It is either ignored or squeezed “into your preexisting framework, to preserve stability.”  This, Ramachandran proposes, is the essential rational behind all the so-called |Freudian defenses – the denials, repressions, confabulations and other forms of self delusion that govern our daily lives.  Far from being maladaptive, such every day defense mechanisms prevent the brain from being hounded into directionless indecision by the ‘combinatorial explosion’ of possible stories that might be written from the material available to the senses.  The penalty of course, is that you are ‘lying’ to yourself, but it’s a small price to pay for the coherence and stability on the system as a whole” (p 134-135) (and see Daniel Goleman’s </a:t>
            </a:r>
            <a:r>
              <a:rPr lang="en-US" altLang="en-US" i="1"/>
              <a:t>Vital Lies, Simple Truths </a:t>
            </a:r>
            <a:r>
              <a:rPr lang="en-US" altLang="en-US"/>
              <a:t>(1985) and </a:t>
            </a:r>
            <a:r>
              <a:rPr lang="en-US" altLang="en-US" i="1"/>
              <a:t>“the willing suspension of disbelief.”</a:t>
            </a:r>
            <a:r>
              <a:rPr lang="en-US" altLang="en-US"/>
              <a:t>).  </a:t>
            </a:r>
          </a:p>
          <a:p>
            <a:r>
              <a:rPr lang="en-US" altLang="en-US" b="1"/>
              <a:t> Ramachandran points out that after strokes of the “emotional” right hemisphere, “patients tend to be blissfully unconcerned about their predicament, even mildly euphonic, because without the emotional right hemisphere” they simply don’t comprehend the magnitude of their loss” (1998:134)</a:t>
            </a:r>
          </a:p>
          <a:p>
            <a:r>
              <a:rPr lang="en-US" altLang="en-US" b="1"/>
              <a:t> Ramachandra, VS and Sandra Blakeslee.  1998.  Phantoms in the Brain.  Morrow, New York. 328 pp. </a:t>
            </a:r>
          </a:p>
          <a:p>
            <a:pPr lvl="1"/>
            <a:r>
              <a:rPr lang="en-US" altLang="en-US" b="1"/>
              <a:t> Gazzaniga’s “interpreter” is a left-hemisphere capacity “to make an inference about both internal bodily states and external actions of ourselves and others . . . a powerful system that is at the core of human belief formation . . . . a capacity that saves us from being completely beholden to the environment -- and thus in someways has outsmarted itself.” (p. 113).  (Howard Bloom called my attention to Gazzaniga)</a:t>
            </a:r>
          </a:p>
          <a:p>
            <a:r>
              <a:rPr lang="en-US" altLang="en-US"/>
              <a:t>The </a:t>
            </a:r>
            <a:r>
              <a:rPr lang="en-US" altLang="en-US" i="1"/>
              <a:t>right</a:t>
            </a:r>
            <a:r>
              <a:rPr lang="en-US" altLang="en-US"/>
              <a:t> hemisphere, on the other hand is Ramachandran’s revolutionary – rather than saving appearances and maintaining the status quo –if even by lying to one’s self, the right hemisphere is “Kuhnian” in its force of a paradigm shift when anomalies can no longer be credibly accommodated – when </a:t>
            </a:r>
            <a:r>
              <a:rPr lang="en-US" altLang="en-US" i="1"/>
              <a:t>it</a:t>
            </a:r>
            <a:r>
              <a:rPr lang="en-US" altLang="en-US"/>
              <a:t> is damaged, the left hemisphere’s confabulations can run rampant.</a:t>
            </a:r>
            <a:endParaRPr lang="en-US" altLang="en-US" sz="1600" b="1">
              <a:latin typeface="CG 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5</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7E98AE6-1729-4B5F-A408-B6BCE0A2C227}" type="slidenum">
              <a:rPr lang="en-US" altLang="en-US" sz="1200">
                <a:solidFill>
                  <a:prstClr val="black"/>
                </a:solidFill>
              </a:rPr>
              <a:pPr/>
              <a:t>51</a:t>
            </a:fld>
            <a:endParaRPr lang="en-US" altLang="en-US"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p:spPr>
        <p:txBody>
          <a:bodyPr/>
          <a:lstStyle/>
          <a:p>
            <a:r>
              <a:rPr lang="en-US" altLang="en-US"/>
              <a:t>From Jaak Panksepp</a:t>
            </a:r>
          </a:p>
          <a:p>
            <a:r>
              <a:rPr lang="en-US" altLang="en-US" b="1" u="sng"/>
              <a:t>AFFECTIVE</a:t>
            </a:r>
          </a:p>
          <a:p>
            <a:r>
              <a:rPr lang="en-US" altLang="en-US" b="1"/>
              <a:t>More Subcortical</a:t>
            </a:r>
          </a:p>
          <a:p>
            <a:r>
              <a:rPr lang="en-US" altLang="en-US" b="1"/>
              <a:t>Less Computational</a:t>
            </a:r>
          </a:p>
          <a:p>
            <a:r>
              <a:rPr lang="en-US" altLang="en-US" b="1"/>
              <a:t>More Analog</a:t>
            </a:r>
          </a:p>
          <a:p>
            <a:r>
              <a:rPr lang="en-US" altLang="en-US" b="1"/>
              <a:t>Intentions in Action</a:t>
            </a:r>
          </a:p>
          <a:p>
            <a:r>
              <a:rPr lang="en-US" altLang="en-US" b="1"/>
              <a:t>Action to Perception</a:t>
            </a:r>
          </a:p>
          <a:p>
            <a:r>
              <a:rPr lang="en-US" altLang="en-US" b="1"/>
              <a:t>Neuromodulator codes     (Neuropeptide)</a:t>
            </a:r>
          </a:p>
          <a:p>
            <a:endParaRPr lang="en-US" altLang="en-US"/>
          </a:p>
          <a:p>
            <a:r>
              <a:rPr lang="en-US" altLang="en-US" b="1" u="sng"/>
              <a:t>COGNITIVE</a:t>
            </a:r>
          </a:p>
          <a:p>
            <a:r>
              <a:rPr lang="en-US" altLang="en-US" b="1"/>
              <a:t>More Neocortical</a:t>
            </a:r>
          </a:p>
          <a:p>
            <a:r>
              <a:rPr lang="en-US" altLang="en-US" b="1"/>
              <a:t>More Computational</a:t>
            </a:r>
          </a:p>
          <a:p>
            <a:r>
              <a:rPr lang="en-US" altLang="en-US" b="1"/>
              <a:t>More Digital</a:t>
            </a:r>
          </a:p>
          <a:p>
            <a:r>
              <a:rPr lang="en-US" altLang="en-US" b="1"/>
              <a:t>Intentions to Act</a:t>
            </a:r>
          </a:p>
          <a:p>
            <a:r>
              <a:rPr lang="en-US" altLang="en-US" b="1"/>
              <a:t>Perception to Action</a:t>
            </a:r>
          </a:p>
          <a:p>
            <a:r>
              <a:rPr lang="en-US" altLang="en-US" b="1"/>
              <a:t>Neurotransmitter Codes (Glutamate, etc)</a:t>
            </a:r>
          </a:p>
          <a:p>
            <a:pPr>
              <a:spcBef>
                <a:spcPct val="25000"/>
              </a:spcBef>
              <a:spcAft>
                <a:spcPct val="25000"/>
              </a:spcAft>
              <a:buFontTx/>
              <a:buChar char="•"/>
            </a:pPr>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BDED3A-D46F-4ECF-A2A6-AD711899FE83}" type="slidenum">
              <a:rPr lang="en-US" altLang="en-US" sz="1200">
                <a:solidFill>
                  <a:prstClr val="black"/>
                </a:solidFill>
              </a:rPr>
              <a:pPr/>
              <a:t>52</a:t>
            </a:fld>
            <a:endParaRPr lang="en-US" altLang="en-US" sz="120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p:spPr>
        <p:txBody>
          <a:bodyPr/>
          <a:lstStyle/>
          <a:p>
            <a:r>
              <a:rPr lang="en-US" altLang="en-US" sz="1000"/>
              <a:t> from:  Krus, D.J., et al. (1982) Some characteristics of Apollonian and Dionysian dimensions of economic theories. Psychological Reports, 50, 967-974.  (http://www.visualstatistics.net/Publications/Free%20to%20Choose/Economic_Theories.htm ) </a:t>
            </a:r>
          </a:p>
          <a:p>
            <a:endParaRPr lang="en-US" altLang="en-US" sz="1000" b="1"/>
          </a:p>
          <a:p>
            <a:r>
              <a:rPr lang="en-US" altLang="en-US" sz="1000" b="1"/>
              <a:t>The dimension loading on Zen, Goethe, and East scales was labeled Dionysian. High correlations of this dimension were found with an external locus of control, high trust proneness, high absorption levels, focal-peripheral space awareness, affective-cognitive belief systems, high susceptibility to hypnotic suggestions, high levels of written output of low complexity and suspended critical appraisal. </a:t>
            </a:r>
            <a:r>
              <a:rPr lang="en-US" altLang="en-US" sz="1000"/>
              <a:t>The dimension loading on Consciousness I, Consciousness II, and West scales was termed </a:t>
            </a:r>
            <a:r>
              <a:rPr lang="en-US" altLang="en-US" sz="1000" b="1"/>
              <a:t>Apollonian. This dimension correlated highly with internal locus of control, low trust proneness, peripheral-focal space awareness, cognitive-affective belief systems, low sus ­ceptibility to hypnotic suggestions, low levels of written output of high complexity, and immediate critical appraisal.”</a:t>
            </a:r>
            <a:r>
              <a:rPr lang="en-US" altLang="en-US" sz="1000"/>
              <a:t>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53</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a:t>Grey bowerbird bower in Northern Territory, Australia. The grey bowerbird goes to extreme lengths to build a love nest from interwoven sticks and then covers the floor with decorative objects. The more artful the arbor, the greater the chance a male has of attracting a mate. Photograph: Ingo Arndt</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dirty="0"/>
          </a:p>
          <a:p>
            <a:r>
              <a:rPr lang="en-US" altLang="en-US" dirty="0"/>
              <a:t>The Guardian: </a:t>
            </a:r>
            <a:r>
              <a:rPr lang="en-US" b="1" dirty="0"/>
              <a:t>The world's best animal architecture - in pictures </a:t>
            </a:r>
          </a:p>
          <a:p>
            <a:r>
              <a:rPr lang="en-US" dirty="0"/>
              <a:t>Tree ants forming chain gangs, love nests built by bowerbirds and a whole graveyard of termite mounds ... here are the most amazing homes animals can build </a:t>
            </a:r>
            <a:br>
              <a:rPr lang="en-US" dirty="0"/>
            </a:br>
            <a:endParaRPr lang="en-US" dirty="0"/>
          </a:p>
          <a:p>
            <a:r>
              <a:rPr lang="en-US" dirty="0"/>
              <a:t>•</a:t>
            </a:r>
            <a:r>
              <a:rPr lang="en-US" dirty="0">
                <a:hlinkClick r:id="rId3"/>
              </a:rPr>
              <a:t> Animal Architecture by Ingo Arndt is published by Abrams on 1 May</a:t>
            </a:r>
            <a:endParaRPr lang="en-US" dirty="0"/>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54</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a:buFont typeface="Arial"/>
              <a:buChar char="•"/>
            </a:pPr>
            <a:r>
              <a:rPr lang="en-US" dirty="0"/>
              <a:t>A cathedral termite mound in Northern Territory, Australia. These towers often reach more than 6m high, and are some of the most spectacular animal constructions in the world. A single structure can accommodate 2-3million termites. Small balls (a mix of earth and saliva) are brought by the workers to build up the mound. Soldier ants with gigantic heads and well-fortified pincers watch over the workers. Photograph: Ingo Arndt</a:t>
            </a:r>
          </a:p>
          <a:p>
            <a:pPr marL="0" marR="0" indent="0" algn="l" defTabSz="914400" rtl="0" eaLnBrk="1" fontAlgn="auto" latinLnBrk="0" hangingPunct="1">
              <a:lnSpc>
                <a:spcPct val="80000"/>
              </a:lnSpc>
              <a:spcBef>
                <a:spcPts val="0"/>
              </a:spcBef>
              <a:spcAft>
                <a:spcPts val="0"/>
              </a:spcAft>
              <a:buClrTx/>
              <a:buSzTx/>
              <a:buFontTx/>
              <a:buNone/>
              <a:tabLst/>
              <a:defRPr/>
            </a:pPr>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55</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a:t>European red wood ant nests in Hessen, Germany. In comparison to their body size of just one </a:t>
            </a:r>
            <a:r>
              <a:rPr lang="en-US" dirty="0" err="1"/>
              <a:t>centimetre</a:t>
            </a:r>
            <a:r>
              <a:rPr lang="en-US" dirty="0"/>
              <a:t>, red wood ants build skyscrapers. Their anthills can reach more than 2m high and 5m wide. Inside the tower, there is a mega system of paths so that no water can penetrate. They often transport building materials that weigh 40 times their body weight. Photograph: Ingo Arndt</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56</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a:buFont typeface="Arial"/>
              <a:buChar char="•"/>
            </a:pPr>
            <a:r>
              <a:rPr lang="en-US" dirty="0"/>
              <a:t>A wasp nest made of masticated wood. Wasps often use a type of paper created from wooden particles and their secretions. Thousands of years ago, Chinese paper inventors carefully observed wasps and drew inspiration. Typically, large wasps’ nests consist of several horizontal combs, aligned in parallel lines. Several layers of the wasp paper close off the entire ensemble from the outside, and there is only one small entrance. The layers offer physical protection, and the air between the combs protects against strong temperature fluctuations. </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57</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a:t>There are huge fields littered with compass termite towers, which average 3m tall, throughout northern Australia. The flat-sided constructions have a north-south orientation, and an ingenious ventilation system, so they keep a constant temperature inside. Morning and evening light hits the flat sides and warms them up, then at midday, the sun only hits the narrow, upper edges so the temperature doesn't rise. </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BE88A2-08EA-4C4C-B949-A12E9AB32CF9}" type="slidenum">
              <a:rPr lang="en-US" altLang="en-US" sz="1200">
                <a:solidFill>
                  <a:prstClr val="black"/>
                </a:solidFill>
              </a:rPr>
              <a:pPr/>
              <a:t>58</a:t>
            </a:fld>
            <a:endParaRPr lang="en-US" altLang="en-US" sz="120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800"/>
              <a:t>“The series of etchings known as the </a:t>
            </a:r>
            <a:r>
              <a:rPr lang="en-US" altLang="en-US" sz="800" i="1"/>
              <a:t>Caprichos</a:t>
            </a:r>
            <a:r>
              <a:rPr lang="en-US" altLang="en-US" sz="800"/>
              <a:t>, begun during Goya's convalescence and published in 1799, hint at his future art; yet they still express the spirit of the Enlightenment. The famous plate once intended as the title page, which Goya moved to the middle of the series, shows a Goya-like intellectual asleep at his desk, surrounded by cats and bats and a clear-eyed lynx. The caption, "</a:t>
            </a:r>
            <a:r>
              <a:rPr lang="en-US" altLang="en-US" sz="800" i="1"/>
              <a:t>El sueño de la razón produce monstruos</a:t>
            </a:r>
            <a:r>
              <a:rPr lang="en-US" altLang="en-US" sz="800"/>
              <a:t>"), is ambiguous: </a:t>
            </a:r>
            <a:r>
              <a:rPr lang="en-US" altLang="en-US" sz="800" i="1"/>
              <a:t>sueño</a:t>
            </a:r>
            <a:r>
              <a:rPr lang="en-US" altLang="en-US" sz="800"/>
              <a:t> can mean "sleep" or "dream," and it is unclear whether Goya means that the absence of reason breeds monsters or that reason is itself a kind of sleep.”   From NYRB. 50(19):6-11. “The Art of Disaster,” Review of </a:t>
            </a:r>
            <a:r>
              <a:rPr lang="en-US" altLang="en-US" sz="800" b="1" i="1">
                <a:hlinkClick r:id="rId3" tooltip="More about this book from Barnes &amp; Noble"/>
              </a:rPr>
              <a:t>Goya</a:t>
            </a:r>
            <a:r>
              <a:rPr lang="en-US" altLang="en-US" sz="800" b="1" i="1"/>
              <a:t> </a:t>
            </a:r>
            <a:r>
              <a:rPr lang="en-US" altLang="en-US" sz="800" b="1"/>
              <a:t>by Robert Hughes </a:t>
            </a:r>
            <a:r>
              <a:rPr lang="en-US" altLang="en-US" sz="800"/>
              <a:t>by </a:t>
            </a:r>
            <a:r>
              <a:rPr lang="en-US" altLang="en-US" sz="800">
                <a:hlinkClick r:id="rId4"/>
              </a:rPr>
              <a:t>Christopher Benfey</a:t>
            </a:r>
            <a:r>
              <a:rPr lang="en-US" altLang="en-US" sz="800"/>
              <a:t>   </a:t>
            </a:r>
            <a:r>
              <a:rPr lang="en-US" altLang="en-US" sz="800">
                <a:hlinkClick r:id="rId5"/>
              </a:rPr>
              <a:t>December 4, 2003</a:t>
            </a:r>
            <a:endParaRPr lang="en-US" altLang="en-US" sz="800"/>
          </a:p>
          <a:p>
            <a:pPr>
              <a:lnSpc>
                <a:spcPct val="80000"/>
              </a:lnSpc>
            </a:pPr>
            <a:endParaRPr lang="en-US" altLang="en-US" sz="800"/>
          </a:p>
          <a:p>
            <a:pPr>
              <a:lnSpc>
                <a:spcPct val="80000"/>
              </a:lnSpc>
            </a:pPr>
            <a:r>
              <a:rPr lang="en-US" altLang="en-US" sz="800"/>
              <a:t>The place of REASON has been elevated out of context because it is our most distinctive HUMAN characteristic.  It is coordinated by the highest cerebral attainments and has a central role in restraining or selecting between  instinctive or automatized patterns organized at "lower" levels of the brain.  But it is impotent and  helpless without a reliable sense of reality attained only by experience: "The senses cannot think.  The understanding cannot see" (Kant); "The heart has reasons of which reason knows not” (Pascal)</a:t>
            </a:r>
          </a:p>
          <a:p>
            <a:pPr>
              <a:lnSpc>
                <a:spcPct val="80000"/>
              </a:lnSpc>
            </a:pPr>
            <a:endParaRPr lang="en-US" altLang="en-US" sz="800"/>
          </a:p>
          <a:p>
            <a:pPr>
              <a:lnSpc>
                <a:spcPct val="80000"/>
              </a:lnSpc>
            </a:pPr>
            <a:r>
              <a:rPr lang="en-US" altLang="en-US" sz="800"/>
              <a:t>The balance of coherence and correspondence:  “It is the theory that decides what can be observed” (Albert Einstein);  “The eye sees only what the mind is prepared to comprehend” (Robertson Davies);  or “People only see what they are prepared to see” (Ralph Waldo Emerson). </a:t>
            </a:r>
          </a:p>
          <a:p>
            <a:pPr>
              <a:lnSpc>
                <a:spcPct val="80000"/>
              </a:lnSpc>
            </a:pPr>
            <a:r>
              <a:rPr lang="en-US" altLang="en-US" sz="800"/>
              <a:t>Reason is, and ought only to be the slave of the passions, and can never pretend to any other office than to serve and obey them. (David Hume, </a:t>
            </a:r>
            <a:r>
              <a:rPr lang="en-US" altLang="en-US" sz="800" i="1"/>
              <a:t>A Treatise upon Human Nature</a:t>
            </a:r>
            <a:r>
              <a:rPr lang="en-US" altLang="en-US" sz="800"/>
              <a:t> (1739) bk. 2, pt. 3)</a:t>
            </a:r>
          </a:p>
          <a:p>
            <a:pPr>
              <a:lnSpc>
                <a:spcPct val="80000"/>
              </a:lnSpc>
            </a:pPr>
            <a:endParaRPr lang="en-US" altLang="en-US" sz="800"/>
          </a:p>
          <a:p>
            <a:pPr>
              <a:lnSpc>
                <a:spcPct val="80000"/>
              </a:lnSpc>
            </a:pPr>
            <a:r>
              <a:rPr lang="en-US" altLang="en-US" sz="800"/>
              <a:t>Reason is natural revelation, whereby the eternal Father of light, and fountain of all knowledge communicates to mankind that portion of truth which he has laid within the reach of their natural faculties.   (John Locke, </a:t>
            </a:r>
            <a:r>
              <a:rPr lang="en-US" altLang="en-US" sz="800" i="1"/>
              <a:t>An Essay concerning Human Understanding </a:t>
            </a:r>
            <a:r>
              <a:rPr lang="en-US" altLang="en-US" sz="800"/>
              <a:t>(1690) bk. 4, ch. 19, sect. 4)</a:t>
            </a:r>
          </a:p>
          <a:p>
            <a:pPr>
              <a:lnSpc>
                <a:spcPct val="80000"/>
              </a:lnSpc>
            </a:pPr>
            <a:endParaRPr lang="en-US" altLang="en-US" sz="800"/>
          </a:p>
          <a:p>
            <a:pPr>
              <a:lnSpc>
                <a:spcPct val="80000"/>
              </a:lnSpc>
            </a:pPr>
            <a:r>
              <a:rPr lang="en-US" altLang="en-US" sz="800" i="1">
                <a:latin typeface="Charter BT" pitchFamily="18" charset="0"/>
              </a:rPr>
              <a:t> “Le coeur a ses raisons que la raison ne connaît point.”</a:t>
            </a:r>
            <a:r>
              <a:rPr lang="en-US" altLang="en-US" sz="800">
                <a:latin typeface="Charter BT" pitchFamily="18" charset="0"/>
              </a:rPr>
              <a:t> (“The heart has its reasons of which reason knows nothing.,”  Blaise Pascal 1623–62, French mathematician, physicist, and moralist, in </a:t>
            </a:r>
            <a:r>
              <a:rPr lang="en-US" altLang="en-US" sz="800" i="1">
                <a:latin typeface="Charter BT" pitchFamily="18" charset="0"/>
              </a:rPr>
              <a:t>Pensées</a:t>
            </a:r>
            <a:r>
              <a:rPr lang="en-US" altLang="en-US" sz="800">
                <a:latin typeface="Charter BT" pitchFamily="18" charset="0"/>
              </a:rPr>
              <a:t> (1670, ed. L. Brunschvicg, 1909) sect. 4, no. 277). </a:t>
            </a:r>
          </a:p>
          <a:p>
            <a:pPr>
              <a:lnSpc>
                <a:spcPct val="80000"/>
              </a:lnSpc>
            </a:pPr>
            <a:endParaRPr lang="en-US" altLang="en-US" sz="800">
              <a:latin typeface="Charter BT" pitchFamily="18" charset="0"/>
            </a:endParaRPr>
          </a:p>
          <a:p>
            <a:pPr>
              <a:lnSpc>
                <a:spcPct val="80000"/>
              </a:lnSpc>
            </a:pPr>
            <a:r>
              <a:rPr lang="en-US" altLang="en-US" sz="800">
                <a:latin typeface="Charter BT" pitchFamily="18" charset="0"/>
              </a:rPr>
              <a:t>"I hate reasonable people -- the activity of their brains sucks up all the  blood out of their hearts.  I was once afraid of turning out reasonable  myself." (WB Yeats) (in "It Has Been Said" </a:t>
            </a:r>
            <a:r>
              <a:rPr lang="en-US" altLang="en-US" sz="800" i="1">
                <a:latin typeface="Charter BT" pitchFamily="18" charset="0"/>
              </a:rPr>
              <a:t>PSBM</a:t>
            </a:r>
            <a:r>
              <a:rPr lang="en-US" altLang="en-US" sz="800">
                <a:latin typeface="Charter BT" pitchFamily="18" charset="0"/>
              </a:rPr>
              <a:t> 1990, 33(3):375)</a:t>
            </a:r>
          </a:p>
          <a:p>
            <a:pPr>
              <a:lnSpc>
                <a:spcPct val="80000"/>
              </a:lnSpc>
            </a:pPr>
            <a:endParaRPr lang="en-US" altLang="en-US" sz="800">
              <a:latin typeface="Charter BT" pitchFamily="18" charset="0"/>
            </a:endParaRPr>
          </a:p>
          <a:p>
            <a:pPr>
              <a:lnSpc>
                <a:spcPct val="80000"/>
              </a:lnSpc>
            </a:pPr>
            <a:r>
              <a:rPr lang="en-US" altLang="en-US" sz="800" b="1">
                <a:latin typeface="Charter BT" pitchFamily="18" charset="0"/>
              </a:rPr>
              <a:t>REASON.</a:t>
            </a:r>
            <a:r>
              <a:rPr lang="en-US" altLang="en-US" sz="800">
                <a:latin typeface="Charter BT" pitchFamily="18" charset="0"/>
              </a:rPr>
              <a:t>  "induction has so far proved successful, therefore it is justified" is itself an inductive inference__ induction and empiricism, and thus circular. (Hume)  The process of induction, or logical progression from particulars to a principle, was discussed in the first textbooks of logic ("Induction is a progression from singulars to universals"  (Aristotle, </a:t>
            </a:r>
            <a:r>
              <a:rPr lang="en-US" altLang="en-US" sz="800" u="sng">
                <a:latin typeface="Charter BT" pitchFamily="18" charset="0"/>
              </a:rPr>
              <a:t>Topics</a:t>
            </a:r>
            <a:r>
              <a:rPr lang="en-US" altLang="en-US" sz="800">
                <a:latin typeface="Charter BT" pitchFamily="18" charset="0"/>
              </a:rPr>
              <a:t>, 1.12.105a 13_14)), however, in many minds today the phrase "inductive logic" is virtually self_contradictory). </a:t>
            </a:r>
          </a:p>
          <a:p>
            <a:pPr lvl="1">
              <a:lnSpc>
                <a:spcPct val="80000"/>
              </a:lnSpc>
            </a:pPr>
            <a:r>
              <a:rPr lang="en-US" altLang="en-US" sz="800">
                <a:latin typeface="Charter BT" pitchFamily="18" charset="0"/>
              </a:rPr>
              <a:t> “Always to see the general in the particular is the very foundation of genius” according to Arthur Schopenhauer (HMS Beagle quote of the day,  November 12, 1997)</a:t>
            </a:r>
          </a:p>
          <a:p>
            <a:pPr>
              <a:lnSpc>
                <a:spcPct val="80000"/>
              </a:lnSpc>
            </a:pPr>
            <a:endParaRPr lang="en-US" altLang="en-US" sz="800">
              <a:latin typeface="Charter BT" pitchFamily="18" charset="0"/>
            </a:endParaRPr>
          </a:p>
          <a:p>
            <a:pPr>
              <a:lnSpc>
                <a:spcPct val="80000"/>
              </a:lnSpc>
            </a:pPr>
            <a:r>
              <a:rPr lang="en-US" altLang="en-US" sz="800" b="1">
                <a:latin typeface="Charter BT" pitchFamily="18" charset="0"/>
              </a:rPr>
              <a:t>REASON.  </a:t>
            </a:r>
            <a:r>
              <a:rPr lang="en-US" altLang="en-US" sz="800">
                <a:latin typeface="Charter BT" pitchFamily="18" charset="0"/>
              </a:rPr>
              <a:t>“The more he is able to develop his consciousness as a subject over against objects, the more he can understand things in their relations to him and one another, the more he can manipulate these objects for his own interests, but also, at the same time, the more he tends to isolate himself in his own subjective prison, to become a detached observer cut off from everything else in a kind impenetrable alienated and transparent bubble which contains all reality in the form of purely subjective experience.  (Thomas Merton, </a:t>
            </a:r>
            <a:r>
              <a:rPr lang="en-US" altLang="en-US" sz="800" i="1">
                <a:latin typeface="Charter BT" pitchFamily="18" charset="0"/>
              </a:rPr>
              <a:t>Zen and the Birds of Appetite</a:t>
            </a:r>
            <a:r>
              <a:rPr lang="en-US" altLang="en-US" sz="800">
                <a:latin typeface="Charter BT" pitchFamily="18" charset="0"/>
              </a:rPr>
              <a:t>, 1968:22)</a:t>
            </a:r>
          </a:p>
          <a:p>
            <a:pPr>
              <a:lnSpc>
                <a:spcPct val="80000"/>
              </a:lnSpc>
            </a:pPr>
            <a:endParaRPr lang="en-US" altLang="en-US" sz="800">
              <a:latin typeface="Charter BT" pitchFamily="18" charset="0"/>
            </a:endParaRPr>
          </a:p>
          <a:p>
            <a:pPr>
              <a:lnSpc>
                <a:spcPct val="80000"/>
              </a:lnSpc>
            </a:pPr>
            <a:r>
              <a:rPr lang="en-US" altLang="en-US" sz="800" b="1">
                <a:latin typeface="Charter BT" pitchFamily="18" charset="0"/>
              </a:rPr>
              <a:t> </a:t>
            </a:r>
            <a:r>
              <a:rPr lang="en-US" altLang="en-US" sz="800" i="1">
                <a:latin typeface="Charter BT" pitchFamily="18" charset="0"/>
              </a:rPr>
              <a:t>There are two modes of knowing, through argument and experience.  Argument brings conclusions and compels us to concede them, but does not cause certainty nor remove the doubts in order that the mind may remain at rest in truth, unless this is provided by experience  </a:t>
            </a:r>
            <a:r>
              <a:rPr lang="en-US" altLang="en-US" sz="800">
                <a:latin typeface="Charter BT" pitchFamily="18" charset="0"/>
              </a:rPr>
              <a:t>(Roger Bacon, 1268)</a:t>
            </a:r>
          </a:p>
          <a:p>
            <a:pPr>
              <a:lnSpc>
                <a:spcPct val="80000"/>
              </a:lnSpc>
            </a:pPr>
            <a:endParaRPr lang="en-US" altLang="en-US" sz="800">
              <a:latin typeface="Charter BT" pitchFamily="18" charset="0"/>
            </a:endParaRPr>
          </a:p>
          <a:p>
            <a:pPr>
              <a:lnSpc>
                <a:spcPct val="80000"/>
              </a:lnSpc>
            </a:pPr>
            <a:endParaRPr lang="en-US" altLang="en-US" sz="800">
              <a:latin typeface="Charter BT" pitchFamily="18" charset="0"/>
            </a:endParaRPr>
          </a:p>
          <a:p>
            <a:pPr>
              <a:lnSpc>
                <a:spcPct val="80000"/>
              </a:lnSpc>
            </a:pPr>
            <a:endParaRPr lang="en-US" altLang="en-US" sz="800">
              <a:latin typeface="Charter BT" pitchFamily="18" charset="0"/>
            </a:endParaRPr>
          </a:p>
          <a:p>
            <a:pPr>
              <a:lnSpc>
                <a:spcPct val="80000"/>
              </a:lnSpc>
            </a:pPr>
            <a:endParaRPr lang="en-US" altLang="en-US"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6619BF9-ACDA-4448-BFDE-A84BF12EC217}" type="slidenum">
              <a:rPr lang="en-US" altLang="en-US" sz="1200">
                <a:solidFill>
                  <a:prstClr val="black"/>
                </a:solidFill>
              </a:rPr>
              <a:pPr/>
              <a:t>61</a:t>
            </a:fld>
            <a:endParaRPr lang="en-US" altLang="en-US" sz="120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r>
              <a:rPr lang="en-US" altLang="en-US"/>
              <a:t>Orpheus may be the poet’s hero – charming animals, even stones with his words. Words which appeal to the most recently evolved cognitive capacities of humanity, complementing, extending the more ancient non-verbal modes of communicating. Where surrealism and expressionism and the other reactions to positivism were disillusioned with language as a vehicle for insight and understanding, as an engine of transcendent harmony, the symbolists never lost faith. (Rene Wellek in DHI:IV 345b) [</a:t>
            </a:r>
            <a:r>
              <a:rPr lang="en-US" altLang="en-US" u="sng">
                <a:hlinkClick r:id="rId3"/>
              </a:rPr>
              <a:t>more on words</a:t>
            </a:r>
            <a:r>
              <a:rPr lang="en-US" altLang="en-US"/>
              <a:t>]</a:t>
            </a:r>
            <a:br>
              <a:rPr lang="en-US" altLang="en-US"/>
            </a:br>
            <a:br>
              <a:rPr lang="en-US" altLang="en-US"/>
            </a:br>
            <a:r>
              <a:rPr lang="en-US" altLang="en-US"/>
              <a:t>[NOTE: In Marcuse, the </a:t>
            </a:r>
            <a:r>
              <a:rPr lang="en-US" altLang="en-US" i="1"/>
              <a:t>performance principle</a:t>
            </a:r>
            <a:r>
              <a:rPr lang="en-US" altLang="en-US"/>
              <a:t> is his version of the historical form of Freud’s </a:t>
            </a:r>
            <a:r>
              <a:rPr lang="en-US" altLang="en-US" i="1"/>
              <a:t>reality principle</a:t>
            </a:r>
            <a:r>
              <a:rPr lang="en-US" altLang="en-US"/>
              <a:t>., “the repressive transformation of the instincts” (1955:31) Marcuse, Herbert. 1955. </a:t>
            </a:r>
            <a:r>
              <a:rPr lang="en-US" altLang="en-US" i="1"/>
              <a:t>Eros and Civilization: A Philosophical Inquiry into Freud. </a:t>
            </a:r>
            <a:r>
              <a:rPr lang="en-US" altLang="en-US"/>
              <a:t>Random House.]</a:t>
            </a:r>
            <a:br>
              <a:rPr lang="en-US" altLang="en-US"/>
            </a:b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2D63EA2-A44F-4788-AA16-6245348A10EF}" type="slidenum">
              <a:rPr lang="en-US" altLang="en-US" sz="1200">
                <a:solidFill>
                  <a:prstClr val="black"/>
                </a:solidFill>
              </a:rPr>
              <a:pPr/>
              <a:t>62</a:t>
            </a:fld>
            <a:endParaRPr lang="en-US" altLang="en-US" sz="120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a:lnSpc>
                <a:spcPct val="90000"/>
              </a:lnSpc>
            </a:pPr>
            <a:r>
              <a:rPr lang="en-US" altLang="en-US" b="1"/>
              <a:t>The Natural History of Intuition: The New Neurobiology and Concepts of Self and Identity </a:t>
            </a:r>
          </a:p>
          <a:p>
            <a:pPr>
              <a:lnSpc>
                <a:spcPct val="90000"/>
              </a:lnSpc>
            </a:pPr>
            <a:endParaRPr lang="en-US" altLang="en-US" b="1"/>
          </a:p>
          <a:p>
            <a:pPr>
              <a:lnSpc>
                <a:spcPct val="90000"/>
              </a:lnSpc>
            </a:pPr>
            <a:r>
              <a:rPr lang="en-US" altLang="en-US" b="1"/>
              <a:t>ABSTRACT.  </a:t>
            </a:r>
            <a:r>
              <a:rPr lang="en-US" altLang="en-US"/>
              <a:t>Intuitive behavior is understood to be guided by nonconscious cognition.  The natural history, or </a:t>
            </a:r>
            <a:r>
              <a:rPr lang="en-US" altLang="en-US" i="1"/>
              <a:t>ethology</a:t>
            </a:r>
            <a:r>
              <a:rPr lang="en-US" altLang="en-US"/>
              <a:t>, of any behavioral pattern involves the search for insight about its causes and consequences.  “DEEP ethology” refers to the search for understanding based on the unique questions asked by each of four principal biological disciplines, each with their respective levels of organization,  and how the answers obtained converge on a full understanding.  The four disciplines are development, ecology, evolution, and physiology — DEEP.   One’s understanding of one’s self is supremely intuitive and can be viewed from this perspective.  Further, this understanding can empower individuals to more-or-less freely rely upon “intuition” to energize their daily lives as well as important decisions.  This power is exemplified by creativity expressed in art and science, but also in clinical </a:t>
            </a:r>
            <a:r>
              <a:rPr lang="en-US" altLang="en-US" i="1"/>
              <a:t>diagnosis.  </a:t>
            </a:r>
            <a:r>
              <a:rPr lang="en-US" altLang="en-US"/>
              <a:t>My presentation will touch briefly on each element of the DEEP ethological perspective on intuition and how they contribute to the fullest understanding of the phenomenon.  Emphasis, however, will be placed on the </a:t>
            </a:r>
            <a:r>
              <a:rPr lang="en-US" altLang="en-US" i="1"/>
              <a:t>proximate</a:t>
            </a:r>
            <a:r>
              <a:rPr lang="en-US" altLang="en-US"/>
              <a:t> causation of behavior, the nervous system and its orchestration by physiological phenomena including endocrinology and neurophysiology.  In doing this we will identify some of the boundaries of human possibilities as exemplified by their expression in extraordinary individuals.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6</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Greensburg</a:t>
            </a:r>
            <a:r>
              <a:rPr lang="en-US" sz="1600" b="1" baseline="0" dirty="0"/>
              <a:t> Kansas 2007</a:t>
            </a: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1C72F14-AD77-49C6-B08F-C4CC0FC12FFC}" type="slidenum">
              <a:rPr lang="en-US" altLang="en-US" sz="1200">
                <a:solidFill>
                  <a:prstClr val="black"/>
                </a:solidFill>
              </a:rPr>
              <a:pPr/>
              <a:t>63</a:t>
            </a:fld>
            <a:endParaRPr lang="en-US" altLang="en-US" sz="1200">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r>
              <a:rPr lang="en-US" altLang="en-US" sz="1000"/>
              <a:t>“It is the theory that decides what can be observed” (Albert Einstein);  “The eye sees only what the mind is prepared to comprehend” (Robertson Davies);  or “People only see what they are prepared to see” (Ralph Waldo Emerson). </a:t>
            </a:r>
          </a:p>
          <a:p>
            <a:endParaRPr lang="en-US" altLang="en-US" sz="1000" b="1"/>
          </a:p>
          <a:p>
            <a:endParaRPr lang="en-US" altLang="en-US" sz="1000" b="1"/>
          </a:p>
          <a:p>
            <a:r>
              <a:rPr lang="en-US" altLang="en-US" sz="1000" b="1"/>
              <a:t>The Natural History of Intuition: The New Neurobiology and Concepts of Self and Identity </a:t>
            </a:r>
          </a:p>
          <a:p>
            <a:endParaRPr lang="en-US" altLang="en-US" sz="1000" b="1"/>
          </a:p>
          <a:p>
            <a:r>
              <a:rPr lang="en-US" altLang="en-US" sz="1000" b="1"/>
              <a:t>ABSTRACT.  </a:t>
            </a:r>
            <a:r>
              <a:rPr lang="en-US" altLang="en-US" sz="1000"/>
              <a:t>Intuitive behavior is understood to be guided by nonconscious cognition.  The natural history, or </a:t>
            </a:r>
            <a:r>
              <a:rPr lang="en-US" altLang="en-US" sz="1000" i="1"/>
              <a:t>ethology</a:t>
            </a:r>
            <a:r>
              <a:rPr lang="en-US" altLang="en-US" sz="1000"/>
              <a:t>, of any behavioral pattern involves the search for insight about its causes and consequences.  “DEEP ethology” refers to the search for understanding based on the unique questions asked by each of four principal biological disciplines, each with their respective levels of organization,  and how the answers obtained converge on a full understanding.  The four disciplines are development, ecology, evolution, and physiology — DEEP.   One’s understanding of one’s self is supremely intuitive and can be viewed from this perspective.  Further, this understanding can empower individuals to more-or-less freely rely upon “intuition” to energize their daily lives as well as important decisions.  This power is exemplified by creativity expressed in art and science, but also in clinical </a:t>
            </a:r>
            <a:r>
              <a:rPr lang="en-US" altLang="en-US" sz="1000" i="1"/>
              <a:t>diagnosis.  </a:t>
            </a:r>
            <a:r>
              <a:rPr lang="en-US" altLang="en-US" sz="1000"/>
              <a:t>My presentation will touch briefly on each element of the DEEP ethological perspective on intuition and how they contribute to the fullest understanding of the phenomenon.  Emphasis, however, will be placed on the </a:t>
            </a:r>
            <a:r>
              <a:rPr lang="en-US" altLang="en-US" sz="1000" i="1"/>
              <a:t>proximate</a:t>
            </a:r>
            <a:r>
              <a:rPr lang="en-US" altLang="en-US" sz="1000"/>
              <a:t> causation of behavior, the nervous system and its orchestration by physiological phenomena including endocrinology and neurophysiology.  In doing this we will identify some of the boundaries of human possibilities as exemplified by their expression in extraordinary individuals.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273290-CEC1-435D-99DD-6C9ED67D7D47}" type="slidenum">
              <a:rPr lang="en-US" altLang="en-US" sz="1200">
                <a:solidFill>
                  <a:prstClr val="black"/>
                </a:solidFill>
              </a:rPr>
              <a:pPr/>
              <a:t>64</a:t>
            </a:fld>
            <a:endParaRPr lang="en-US" altLang="en-US" sz="120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400" y="4343400"/>
            <a:ext cx="5029200" cy="4114800"/>
          </a:xfrm>
          <a:noFill/>
        </p:spPr>
        <p:txBody>
          <a:bodyPr/>
          <a:lstStyle/>
          <a:p>
            <a:pPr>
              <a:lnSpc>
                <a:spcPct val="90000"/>
              </a:lnSpc>
            </a:pPr>
            <a:r>
              <a:rPr lang="en-US" altLang="en-US" sz="1000" b="1"/>
              <a:t>Background:  art by MEITHNER</a:t>
            </a:r>
          </a:p>
          <a:p>
            <a:pPr>
              <a:lnSpc>
                <a:spcPct val="90000"/>
              </a:lnSpc>
            </a:pPr>
            <a:endParaRPr lang="en-US" altLang="en-US" sz="1000" b="1"/>
          </a:p>
          <a:p>
            <a:pPr>
              <a:lnSpc>
                <a:spcPct val="90000"/>
              </a:lnSpc>
            </a:pPr>
            <a:r>
              <a:rPr lang="en-US" altLang="en-US" sz="1000"/>
              <a:t>“It is the theory that decides what can be observed” (Albert Einstein);  “The eye sees only what the mind is prepared to comprehend” (Robertson Davies);  or “People only see what they are prepared to see” (Ralph Waldo Emerson). </a:t>
            </a:r>
          </a:p>
          <a:p>
            <a:pPr>
              <a:lnSpc>
                <a:spcPct val="90000"/>
              </a:lnSpc>
            </a:pPr>
            <a:endParaRPr lang="en-US" altLang="en-US" sz="1000" b="1"/>
          </a:p>
          <a:p>
            <a:pPr>
              <a:lnSpc>
                <a:spcPct val="90000"/>
              </a:lnSpc>
            </a:pPr>
            <a:endParaRPr lang="en-US" altLang="en-US" sz="1000" b="1"/>
          </a:p>
          <a:p>
            <a:pPr>
              <a:lnSpc>
                <a:spcPct val="90000"/>
              </a:lnSpc>
            </a:pPr>
            <a:r>
              <a:rPr lang="en-US" altLang="en-US" sz="1000" b="1"/>
              <a:t>The Natural History of Intuition: The New Neurobiology and Concepts of Self and Identity </a:t>
            </a:r>
          </a:p>
          <a:p>
            <a:pPr>
              <a:lnSpc>
                <a:spcPct val="90000"/>
              </a:lnSpc>
            </a:pPr>
            <a:endParaRPr lang="en-US" altLang="en-US" sz="1000" b="1"/>
          </a:p>
          <a:p>
            <a:pPr>
              <a:lnSpc>
                <a:spcPct val="90000"/>
              </a:lnSpc>
            </a:pPr>
            <a:r>
              <a:rPr lang="en-US" altLang="en-US" sz="1000" b="1"/>
              <a:t>ABSTRACT.  </a:t>
            </a:r>
            <a:r>
              <a:rPr lang="en-US" altLang="en-US" sz="1000"/>
              <a:t>Intuitive behavior is understood to be guided by nonconscious cognition.  The natural history, or </a:t>
            </a:r>
            <a:r>
              <a:rPr lang="en-US" altLang="en-US" sz="1000" i="1"/>
              <a:t>ethology</a:t>
            </a:r>
            <a:r>
              <a:rPr lang="en-US" altLang="en-US" sz="1000"/>
              <a:t>, of any behavioral pattern involves the search for insight about its causes and consequences.  “DEEP ethology” refers to the search for understanding based on the unique questions asked by each of four principal biological disciplines, each with their respective levels of organization,  and how the answers obtained converge on a full understanding.  The four disciplines are development, ecology, evolution, and physiology — DEEP.   One’s understanding of one’s self is supremely intuitive and can be viewed from this perspective.  Further, this understanding can empower individuals to more-or-less freely rely upon “intuition” to energize their daily lives as well as important decisions.  This power is exemplified by creativity expressed in art and science, but also in clinical </a:t>
            </a:r>
            <a:r>
              <a:rPr lang="en-US" altLang="en-US" sz="1000" i="1"/>
              <a:t>diagnosis.  </a:t>
            </a:r>
            <a:r>
              <a:rPr lang="en-US" altLang="en-US" sz="1000"/>
              <a:t>My presentation will touch briefly on each element of the DEEP ethological perspective on intuition and how they contribute to the fullest understanding of the phenomenon.  Emphasis, however, will be placed on the </a:t>
            </a:r>
            <a:r>
              <a:rPr lang="en-US" altLang="en-US" sz="1000" i="1"/>
              <a:t>proximate</a:t>
            </a:r>
            <a:r>
              <a:rPr lang="en-US" altLang="en-US" sz="1000"/>
              <a:t> causation of behavior, the nervous system and its orchestration by physiological phenomena including endocrinology and neurophysiology.  In doing this we will identify some of the boundaries of human possibilities as exemplified by their expression in extraordinary individuals.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E8D8F8-4254-4F78-BE6F-DA53F98AE317}" type="slidenum">
              <a:rPr lang="en-US" altLang="en-US" sz="1200">
                <a:solidFill>
                  <a:prstClr val="black"/>
                </a:solidFill>
              </a:rPr>
              <a:pPr/>
              <a:t>65</a:t>
            </a:fld>
            <a:endParaRPr lang="en-US" altLang="en-US" sz="120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p:spPr>
        <p:txBody>
          <a:bodyPr/>
          <a:lstStyle/>
          <a:p>
            <a:r>
              <a:rPr lang="en-US" altLang="en-US" sz="1000"/>
              <a:t>“It is the theory that decides what can be observed” (Albert Einstein);  “The eye sees only what the mind is prepared to comprehend” (Robertson Davies);  or “People only see what they are prepared to see” (Ralph Waldo Emerson). </a:t>
            </a:r>
          </a:p>
          <a:p>
            <a:endParaRPr lang="en-US" altLang="en-US" sz="1000" b="1"/>
          </a:p>
          <a:p>
            <a:endParaRPr lang="en-US" altLang="en-US" sz="1000" b="1"/>
          </a:p>
          <a:p>
            <a:r>
              <a:rPr lang="en-US" altLang="en-US" sz="1000" b="1"/>
              <a:t>The Natural History of Intuition: The New Neurobiology and Concepts of Self and Identity </a:t>
            </a:r>
          </a:p>
          <a:p>
            <a:endParaRPr lang="en-US" altLang="en-US" sz="1000" b="1"/>
          </a:p>
          <a:p>
            <a:r>
              <a:rPr lang="en-US" altLang="en-US" sz="1000" b="1"/>
              <a:t>ABSTRACT.  </a:t>
            </a:r>
            <a:r>
              <a:rPr lang="en-US" altLang="en-US" sz="1000"/>
              <a:t>Intuitive behavior is understood to be guided by nonconscious cognition.  The natural history, or </a:t>
            </a:r>
            <a:r>
              <a:rPr lang="en-US" altLang="en-US" sz="1000" i="1"/>
              <a:t>ethology</a:t>
            </a:r>
            <a:r>
              <a:rPr lang="en-US" altLang="en-US" sz="1000"/>
              <a:t>, of any behavioral pattern involves the search for insight about its causes and consequences.  “DEEP ethology” refers to the search for understanding based on the unique questions asked by each of four principal biological disciplines, each with their respective levels of organization,  and how the answers obtained converge on a full understanding.  The four disciplines are development, ecology, evolution, and physiology — DEEP.   One’s understanding of one’s self is supremely intuitive and can be viewed from this perspective.  Further, this understanding can empower individuals to more-or-less freely rely upon “intuition” to energize their daily lives as well as important decisions.  This power is exemplified by creativity expressed in art and science, but also in clinical </a:t>
            </a:r>
            <a:r>
              <a:rPr lang="en-US" altLang="en-US" sz="1000" i="1"/>
              <a:t>diagnosis.  </a:t>
            </a:r>
            <a:r>
              <a:rPr lang="en-US" altLang="en-US" sz="1000"/>
              <a:t>My presentation will touch briefly on each element of the DEEP ethological perspective on intuition and how they contribute to the fullest understanding of the phenomenon.  Emphasis, however, will be placed on the </a:t>
            </a:r>
            <a:r>
              <a:rPr lang="en-US" altLang="en-US" sz="1000" i="1"/>
              <a:t>proximate</a:t>
            </a:r>
            <a:r>
              <a:rPr lang="en-US" altLang="en-US" sz="1000"/>
              <a:t> causation of behavior, the nervous system and its orchestration by physiological phenomena including endocrinology and neurophysiology.  In doing this we will identify some of the boundaries of human possibilities as exemplified by their expression in extraordinary individuals.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66</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r>
              <a:rPr lang="en-US" altLang="en-US" sz="1600" dirty="0"/>
              <a:t> </a:t>
            </a:r>
            <a:endParaRPr lang="en-US" sz="1600" dirty="0"/>
          </a:p>
          <a:p>
            <a:r>
              <a:rPr lang="en-US" sz="1600" dirty="0"/>
              <a:t>Natural science is one of man's weapons in his fight for freedom. For the purpose of attaining freedom in society, man must use social science to understand and change society and carry out social revolution. For the purpose of attaining freedom in the world of nature, man must use natural science to understand, conquer and change nature and thus attain freedom from nature.</a:t>
            </a:r>
          </a:p>
          <a:p>
            <a:r>
              <a:rPr lang="en-US" sz="1600" dirty="0"/>
              <a:t>Speech at the inaugural meeting of the Natural Science Research Society of the Border Region (February 5, 1940).</a:t>
            </a: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058BD16-0588-45E5-8B39-9DACC592136A}" type="slidenum">
              <a:rPr lang="en-US" altLang="en-US" sz="1200">
                <a:solidFill>
                  <a:prstClr val="black"/>
                </a:solidFill>
              </a:rPr>
              <a:pPr/>
              <a:t>68</a:t>
            </a:fld>
            <a:endParaRPr lang="en-US" altLang="en-US" sz="120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4343400"/>
            <a:ext cx="5029200" cy="4114800"/>
          </a:xfrm>
          <a:noFill/>
        </p:spPr>
        <p:txBody>
          <a:bodyPr/>
          <a:lstStyle/>
          <a:p>
            <a:pPr>
              <a:spcAft>
                <a:spcPct val="75000"/>
              </a:spcAft>
            </a:pPr>
            <a:r>
              <a:rPr lang="en-US" altLang="en-US" sz="1400" b="1"/>
              <a:t>KNOWING ONE’s SELF is arguably critical to maximizing one’s fitness !</a:t>
            </a:r>
          </a:p>
          <a:p>
            <a:pPr>
              <a:spcAft>
                <a:spcPct val="75000"/>
              </a:spcAft>
            </a:pPr>
            <a:endParaRPr lang="en-US" altLang="en-US" sz="1400" b="1"/>
          </a:p>
          <a:p>
            <a:pPr>
              <a:spcAft>
                <a:spcPct val="75000"/>
              </a:spcAft>
            </a:pPr>
            <a:r>
              <a:rPr lang="en-US" altLang="en-US" sz="900" b="1"/>
              <a:t>Γνωθηι σεαυτον</a:t>
            </a:r>
          </a:p>
          <a:p>
            <a:pPr>
              <a:spcAft>
                <a:spcPct val="75000"/>
              </a:spcAft>
            </a:pPr>
            <a:endParaRPr lang="en-US" altLang="en-US" sz="900" b="1"/>
          </a:p>
          <a:p>
            <a:pPr>
              <a:spcAft>
                <a:spcPct val="75000"/>
              </a:spcAft>
            </a:pPr>
            <a:r>
              <a:rPr lang="en-US" altLang="en-US" sz="900"/>
              <a:t>One of the main religious sites in the Classical World was the sanctuary of Apollo at Delphi. Delphi is situated in Phocis and the ancient ruins spread out over the southern slopes of Mount Parnassos, beneath the Phaidriad rocks.</a:t>
            </a:r>
            <a:br>
              <a:rPr lang="en-US" altLang="en-US" sz="900"/>
            </a:br>
            <a:br>
              <a:rPr lang="en-US" altLang="en-US" sz="900"/>
            </a:br>
            <a:r>
              <a:rPr lang="en-US" altLang="en-US" sz="900"/>
              <a:t>Apollo was worshipped at Delphi as the god of light, harmony and order. He was also the god possessed with the power of prophecy and through his oracles communicated the will of Zeus to mortals. Envoys went to the oracle to consult it over important matters of state, as well as some private matters. After making a sacrifice to the god, they paid a set sum and then awaited the message from the god. This was given through a priestess - the Pythia - whose incomprehensible mutterings were in turn interpreted by other priests.</a:t>
            </a:r>
            <a:br>
              <a:rPr lang="en-US" altLang="en-US" sz="900"/>
            </a:br>
            <a:br>
              <a:rPr lang="en-US" altLang="en-US" sz="900"/>
            </a:br>
            <a:r>
              <a:rPr lang="en-US" altLang="en-US" sz="900"/>
              <a:t>Contests were held at Delphi every four years, similar to the Olympic Games, and contestants came to the sanctuary from throughout the Greek World. These games not only included sporting competitions but also music and poetry contests. The site had its own theatre and hippodrome for equestrian events. The games lasted a total of 8 days and the victor's trophy was a wreath of laurel, the tree sacred to Apollo and the right to erect a portrait statue within the sanctuary.</a:t>
            </a:r>
            <a:br>
              <a:rPr lang="en-US" altLang="en-US" sz="900"/>
            </a:br>
            <a:br>
              <a:rPr lang="en-US" altLang="en-US" sz="900"/>
            </a:br>
            <a:r>
              <a:rPr lang="en-US" altLang="en-US" sz="900"/>
              <a:t>Worshippers would enter the sanctuary to Apollo from the south-east and then proceed along the Sacred Way towards the Temple of Apollo. This walkway was lined with votives which commemorated various victories such as the Athenian one for their victory at Marathon. These were then followed by a series of treasuries set up by different cities to house their religious emblems as well as riches etc. These temples were replicas of small temples and followed the basic principles of design. The most sacred building was the temple of Apollo, the remains of which date from the 4th Century B.C. The temple was in the Doric order, with 6 columns on the ends and 15 along the long sides. The centre of the temple is reached by a ramp. On the walls of the nave were two inscriptions of well known sayings 'know thyself' and 'nothing in excess'.</a:t>
            </a:r>
            <a:br>
              <a:rPr lang="en-US" altLang="en-US" sz="900"/>
            </a:br>
            <a:endParaRPr lang="en-US" altLang="en-US" sz="900"/>
          </a:p>
          <a:p>
            <a:pPr>
              <a:spcAft>
                <a:spcPct val="75000"/>
              </a:spcAft>
            </a:pPr>
            <a:r>
              <a:rPr lang="en-US" altLang="en-US" sz="900"/>
              <a:t>(</a:t>
            </a:r>
            <a:r>
              <a:rPr lang="en-US" altLang="en-US" sz="900" b="1"/>
              <a:t>http://www.ggsg.org.uk/subjects/humanities/classical_civilisation/classics/Greece/Delphi.html</a:t>
            </a:r>
            <a:r>
              <a:rPr lang="en-US" altLang="en-US" sz="900"/>
              <a:t>)</a:t>
            </a:r>
          </a:p>
          <a:p>
            <a:pPr>
              <a:spcAft>
                <a:spcPct val="75000"/>
              </a:spcAft>
            </a:pPr>
            <a:br>
              <a:rPr lang="en-US" altLang="en-US" sz="900"/>
            </a:br>
            <a:endParaRPr lang="en-US" altLang="en-US" sz="9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B0B193E-3224-4F36-8D33-FEF9496103FA}" type="slidenum">
              <a:rPr lang="en-US" altLang="en-US" sz="1200">
                <a:solidFill>
                  <a:prstClr val="black"/>
                </a:solidFill>
              </a:rPr>
              <a:pPr/>
              <a:t>69</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altLang="en-US" sz="1600" dirty="0"/>
              <a:t> </a:t>
            </a:r>
            <a:r>
              <a:rPr lang="en-US" sz="1600" b="1" dirty="0"/>
              <a:t>Angor </a:t>
            </a:r>
            <a:r>
              <a:rPr lang="en-US" sz="1600" b="1" dirty="0" err="1"/>
              <a:t>Wat</a:t>
            </a: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DEA068C-22B6-4E5D-805E-EAA781D2F432}" type="slidenum">
              <a:rPr lang="en-US" altLang="en-US" sz="1200">
                <a:solidFill>
                  <a:prstClr val="black"/>
                </a:solidFill>
              </a:rPr>
              <a:pPr/>
              <a:t>70</a:t>
            </a:fld>
            <a:endParaRPr lang="en-US" altLang="en-US" sz="1200">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14400" y="4343400"/>
            <a:ext cx="5029200" cy="4114800"/>
          </a:xfrm>
          <a:noFill/>
        </p:spPr>
        <p:txBody>
          <a:bodyPr/>
          <a:lstStyle/>
          <a:p>
            <a:pPr>
              <a:lnSpc>
                <a:spcPct val="80000"/>
              </a:lnSpc>
            </a:pPr>
            <a:r>
              <a:rPr lang="en-US" altLang="en-US" sz="1600" dirty="0"/>
              <a:t> This gives a biological background to Kant’s famous aphorism:</a:t>
            </a:r>
          </a:p>
          <a:p>
            <a:pPr>
              <a:lnSpc>
                <a:spcPct val="80000"/>
              </a:lnSpc>
            </a:pPr>
            <a:r>
              <a:rPr lang="en-US" altLang="en-US" sz="1600" dirty="0"/>
              <a:t>"The senses cannot think.  The understanding cannot see." </a:t>
            </a:r>
          </a:p>
          <a:p>
            <a:pPr>
              <a:lnSpc>
                <a:spcPct val="80000"/>
              </a:lnSpc>
            </a:pPr>
            <a:r>
              <a:rPr lang="en-US" altLang="en-US" sz="1600" dirty="0"/>
              <a:t>And Pascal’s</a:t>
            </a:r>
          </a:p>
          <a:p>
            <a:pPr>
              <a:lnSpc>
                <a:spcPct val="80000"/>
              </a:lnSpc>
            </a:pPr>
            <a:endParaRPr lang="en-US" altLang="en-US" sz="1600" dirty="0"/>
          </a:p>
          <a:p>
            <a:pPr>
              <a:lnSpc>
                <a:spcPct val="80000"/>
              </a:lnSpc>
            </a:pPr>
            <a:endParaRPr lang="en-US" altLang="en-US" sz="1600" dirty="0"/>
          </a:p>
          <a:p>
            <a:pPr>
              <a:lnSpc>
                <a:spcPct val="80000"/>
              </a:lnSpc>
            </a:pPr>
            <a:endParaRPr lang="en-US" altLang="en-US" sz="1600" dirty="0"/>
          </a:p>
          <a:p>
            <a:pPr>
              <a:lnSpc>
                <a:spcPct val="80000"/>
              </a:lnSpc>
            </a:pPr>
            <a:r>
              <a:rPr lang="en-US" altLang="en-US" sz="1600" dirty="0"/>
              <a:t>“The heart has reasons of which reason knows not”</a:t>
            </a:r>
          </a:p>
          <a:p>
            <a:pPr>
              <a:lnSpc>
                <a:spcPct val="80000"/>
              </a:lnSpc>
            </a:pPr>
            <a:endParaRPr lang="en-US" altLang="en-US" sz="1600" dirty="0"/>
          </a:p>
          <a:p>
            <a:pPr>
              <a:lnSpc>
                <a:spcPct val="80000"/>
              </a:lnSpc>
            </a:pPr>
            <a:endParaRPr lang="en-US" altLang="en-US" sz="1600" dirty="0"/>
          </a:p>
          <a:p>
            <a:pPr>
              <a:lnSpc>
                <a:spcPct val="80000"/>
              </a:lnSpc>
            </a:pPr>
            <a:r>
              <a:rPr lang="en-US" altLang="en-US" dirty="0"/>
              <a:t>( Kant in </a:t>
            </a:r>
            <a:r>
              <a:rPr lang="en-US" altLang="en-US" i="1" dirty="0"/>
              <a:t>CPR</a:t>
            </a:r>
            <a:r>
              <a:rPr lang="en-US" altLang="en-US" dirty="0"/>
              <a:t> cited by Wechsler 1978:2) (or: "Perception without conception is blind, while conception without perception is empty." (Kant </a:t>
            </a:r>
            <a:r>
              <a:rPr lang="en-US" altLang="en-US" i="1" dirty="0"/>
              <a:t>CPR</a:t>
            </a:r>
            <a:r>
              <a:rPr lang="en-US" altLang="en-US" dirty="0"/>
              <a:t> 1978)   [recalls “Science without religion is lame, religion without science is blind.” (Albert Einstein  in </a:t>
            </a:r>
            <a:r>
              <a:rPr lang="en-US" altLang="en-US" i="1" dirty="0"/>
              <a:t>Science, Philosophy and Religion: a Symposium </a:t>
            </a:r>
            <a:r>
              <a:rPr lang="en-US" altLang="en-US" dirty="0"/>
              <a:t>(1941) ch. 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7</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association with Sigma Xi. NOTES and RESOURCES for the SCIENCE CAFE. "Scientific, cultural, and spiritual connections between McHarg's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Antoni Gaudí, whose world-heritage architecture was deeply informed by and continually expresses his love and study of nature (spiritually manifest in his huge Sagrada Familia (basilica) in Barcelona (1883-contiunuing today).“  </a:t>
            </a:r>
          </a:p>
          <a:p>
            <a:endParaRPr lang="en-US" altLang="en-US" dirty="0"/>
          </a:p>
          <a:p>
            <a:endParaRPr lang="en-US" altLang="en-US" dirty="0"/>
          </a:p>
          <a:p>
            <a:r>
              <a:rPr lang="en-US" altLang="en-US" dirty="0"/>
              <a:t>This gives a biological background to Kant’s famous aphorism:</a:t>
            </a:r>
          </a:p>
          <a:p>
            <a:r>
              <a:rPr lang="en-US" altLang="en-US" dirty="0"/>
              <a:t>"The senses cannot think.  The understanding cannot see." </a:t>
            </a:r>
          </a:p>
          <a:p>
            <a:r>
              <a:rPr lang="en-US" altLang="en-US" dirty="0"/>
              <a:t>And Pascal’s</a:t>
            </a:r>
          </a:p>
          <a:p>
            <a:r>
              <a:rPr lang="en-US" altLang="en-US" dirty="0"/>
              <a:t>“The heart has reasons of which reason knows not”</a:t>
            </a:r>
          </a:p>
          <a:p>
            <a:endParaRPr lang="en-US" altLang="en-US" dirty="0"/>
          </a:p>
          <a:p>
            <a:endParaRPr lang="en-US" altLang="en-US" dirty="0"/>
          </a:p>
          <a:p>
            <a:r>
              <a:rPr lang="en-US" altLang="en-US" dirty="0"/>
              <a:t>( Kant in CPR cited by Wechsler 1978:2) (or: "Perception without conception is blind, while conception without perception is empty." (Kant CPR 1978)   [recalls “Science without religion is lame, religion without science is blind.” (Albert Einstein  in Science, Philosophy and Religion: a Symposium (1941) ch. 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8</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association with Sigma Xi. NOTES and RESOURCES for the SCIENCE CAFE. "Scientific, cultural, and spiritual connections between McHarg's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Antoni Gaudí, whose world-heritage architecture was deeply informed by and continually expresses his love and study of nature (spiritually manifest in his huge Sagrada Familia (basilica) in Barcelona (1883-contiunuing today).“  </a:t>
            </a:r>
          </a:p>
          <a:p>
            <a:endParaRPr lang="en-US" altLang="en-US" dirty="0"/>
          </a:p>
          <a:p>
            <a:endParaRPr lang="en-US" altLang="en-US" dirty="0"/>
          </a:p>
          <a:p>
            <a:r>
              <a:rPr lang="en-US" altLang="en-US" dirty="0"/>
              <a:t>This gives a biological background to Kant’s famous aphorism:</a:t>
            </a:r>
          </a:p>
          <a:p>
            <a:r>
              <a:rPr lang="en-US" altLang="en-US" dirty="0"/>
              <a:t>"The senses cannot think.  The understanding cannot see." </a:t>
            </a:r>
          </a:p>
          <a:p>
            <a:r>
              <a:rPr lang="en-US" altLang="en-US" dirty="0"/>
              <a:t>And Pascal’s</a:t>
            </a:r>
          </a:p>
          <a:p>
            <a:r>
              <a:rPr lang="en-US" altLang="en-US" dirty="0"/>
              <a:t>“The heart has reasons of which reason knows not”</a:t>
            </a:r>
          </a:p>
          <a:p>
            <a:endParaRPr lang="en-US" altLang="en-US" dirty="0"/>
          </a:p>
          <a:p>
            <a:endParaRPr lang="en-US" altLang="en-US" dirty="0"/>
          </a:p>
          <a:p>
            <a:r>
              <a:rPr lang="en-US" altLang="en-US" dirty="0"/>
              <a:t>( Kant in CPR cited by Wechsler 1978:2) (or: "Perception without conception is blind, while conception without perception is empty." (Kant CPR 1978)   [recalls “Science without religion is lame, religion without science is blind.” (Albert Einstein  in Science, Philosophy and Religion: a Symposium (1941) ch. 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imes New Roman" pitchFamily="18" charset="0"/>
              </a:defRPr>
            </a:lvl1pPr>
            <a:lvl2pPr marL="729057" indent="-280406" eaLnBrk="0" hangingPunct="0">
              <a:defRPr sz="2700">
                <a:solidFill>
                  <a:schemeClr val="tx1"/>
                </a:solidFill>
                <a:latin typeface="Times New Roman" pitchFamily="18" charset="0"/>
              </a:defRPr>
            </a:lvl2pPr>
            <a:lvl3pPr marL="1121626" indent="-224325" eaLnBrk="0" hangingPunct="0">
              <a:defRPr sz="2700">
                <a:solidFill>
                  <a:schemeClr val="tx1"/>
                </a:solidFill>
                <a:latin typeface="Times New Roman" pitchFamily="18" charset="0"/>
              </a:defRPr>
            </a:lvl3pPr>
            <a:lvl4pPr marL="1570276" indent="-224325" eaLnBrk="0" hangingPunct="0">
              <a:defRPr sz="2700">
                <a:solidFill>
                  <a:schemeClr val="tx1"/>
                </a:solidFill>
                <a:latin typeface="Times New Roman" pitchFamily="18" charset="0"/>
              </a:defRPr>
            </a:lvl4pPr>
            <a:lvl5pPr marL="2018927" indent="-224325" eaLnBrk="0" hangingPunct="0">
              <a:defRPr sz="2700">
                <a:solidFill>
                  <a:schemeClr val="tx1"/>
                </a:solidFill>
                <a:latin typeface="Times New Roman" pitchFamily="18" charset="0"/>
              </a:defRPr>
            </a:lvl5pPr>
            <a:lvl6pPr marL="2467577" indent="-224325" algn="ctr" eaLnBrk="0" fontAlgn="base" hangingPunct="0">
              <a:spcBef>
                <a:spcPct val="0"/>
              </a:spcBef>
              <a:spcAft>
                <a:spcPct val="0"/>
              </a:spcAft>
              <a:defRPr sz="2700">
                <a:solidFill>
                  <a:schemeClr val="tx1"/>
                </a:solidFill>
                <a:latin typeface="Times New Roman" pitchFamily="18" charset="0"/>
              </a:defRPr>
            </a:lvl6pPr>
            <a:lvl7pPr marL="2916227" indent="-224325" algn="ctr" eaLnBrk="0" fontAlgn="base" hangingPunct="0">
              <a:spcBef>
                <a:spcPct val="0"/>
              </a:spcBef>
              <a:spcAft>
                <a:spcPct val="0"/>
              </a:spcAft>
              <a:defRPr sz="2700">
                <a:solidFill>
                  <a:schemeClr val="tx1"/>
                </a:solidFill>
                <a:latin typeface="Times New Roman" pitchFamily="18" charset="0"/>
              </a:defRPr>
            </a:lvl7pPr>
            <a:lvl8pPr marL="3364878" indent="-224325" algn="ctr" eaLnBrk="0" fontAlgn="base" hangingPunct="0">
              <a:spcBef>
                <a:spcPct val="0"/>
              </a:spcBef>
              <a:spcAft>
                <a:spcPct val="0"/>
              </a:spcAft>
              <a:defRPr sz="2700">
                <a:solidFill>
                  <a:schemeClr val="tx1"/>
                </a:solidFill>
                <a:latin typeface="Times New Roman" pitchFamily="18" charset="0"/>
              </a:defRPr>
            </a:lvl8pPr>
            <a:lvl9pPr marL="3813528" indent="-224325" algn="ctr" eaLnBrk="0" fontAlgn="base" hangingPunct="0">
              <a:spcBef>
                <a:spcPct val="0"/>
              </a:spcBef>
              <a:spcAft>
                <a:spcPct val="0"/>
              </a:spcAft>
              <a:defRPr sz="2700">
                <a:solidFill>
                  <a:schemeClr val="tx1"/>
                </a:solidFill>
                <a:latin typeface="Times New Roman" pitchFamily="18" charset="0"/>
              </a:defRPr>
            </a:lvl9pPr>
          </a:lstStyle>
          <a:p>
            <a:pPr eaLnBrk="1" hangingPunct="1"/>
            <a:fld id="{D872E9A2-C27A-4119-97DF-35BEA68712AC}" type="slidenum">
              <a:rPr lang="en-US" altLang="en-US" sz="1200">
                <a:solidFill>
                  <a:srgbClr val="000000"/>
                </a:solidFill>
              </a:rPr>
              <a:pPr eaLnBrk="1" hangingPunct="1"/>
              <a:t>9</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association with Sigma Xi. </a:t>
            </a:r>
            <a:r>
              <a:rPr kumimoji="0" lang="en-US" sz="1600" b="0" i="0" u="sng" strike="noStrike" kern="1200" cap="none" spc="0" normalizeH="0" baseline="0" noProof="0" dirty="0">
                <a:ln>
                  <a:noFill/>
                </a:ln>
                <a:solidFill>
                  <a:prstClr val="black"/>
                </a:solidFill>
                <a:effectLst/>
                <a:uLnTx/>
                <a:uFillTx/>
                <a:latin typeface="+mn-lt"/>
                <a:ea typeface="+mn-ea"/>
                <a:cs typeface="+mn-cs"/>
              </a:rPr>
              <a:t>NOTES and RESOURCES for the SCIENCE CAFE</a:t>
            </a:r>
            <a:r>
              <a:rPr kumimoji="0" lang="en-US" sz="1600" b="0" i="0" u="none" strike="noStrike" kern="1200" cap="none" spc="0" normalizeH="0" baseline="0" noProof="0" dirty="0">
                <a:ln>
                  <a:noFill/>
                </a:ln>
                <a:solidFill>
                  <a:prstClr val="black"/>
                </a:solidFill>
                <a:effectLst/>
                <a:uLnTx/>
                <a:uFillTx/>
                <a:latin typeface="+mn-lt"/>
                <a:ea typeface="+mn-ea"/>
                <a:cs typeface="+mn-cs"/>
              </a:rPr>
              <a:t>. "Scientific, cultural, and spiritual connections between McHarg's landmark work in architecture will be linked with the work of other visionaries: The talk will be richly illustrated from (1) Ernst Haeckel's "Art Forms of Nature" (1899-1904) and its encouragement of an aesthetic, holistic vision of art and science based on his seminal research on oceanic microorganisms, and (2) the architecture of Antoni Gaudí, whose world-heritage architecture was deeply informed by and continually expresses his love and study of nature (spiritually manifest in his huge </a:t>
            </a:r>
            <a:r>
              <a:rPr kumimoji="0" lang="en-US" sz="1600" b="0" i="1" u="none" strike="noStrike" kern="1200" cap="none" spc="0" normalizeH="0" baseline="0" noProof="0" dirty="0">
                <a:ln>
                  <a:noFill/>
                </a:ln>
                <a:solidFill>
                  <a:prstClr val="black"/>
                </a:solidFill>
                <a:effectLst/>
                <a:uLnTx/>
                <a:uFillTx/>
                <a:latin typeface="+mn-lt"/>
                <a:ea typeface="+mn-ea"/>
                <a:cs typeface="+mn-cs"/>
              </a:rPr>
              <a:t>Sagrada Familia</a:t>
            </a:r>
            <a:r>
              <a:rPr kumimoji="0" lang="en-US" sz="1600" b="0" i="0" u="none" strike="noStrike" kern="1200" cap="none" spc="0" normalizeH="0" baseline="0" noProof="0" dirty="0">
                <a:ln>
                  <a:noFill/>
                </a:ln>
                <a:solidFill>
                  <a:prstClr val="black"/>
                </a:solidFill>
                <a:effectLst/>
                <a:uLnTx/>
                <a:uFillTx/>
                <a:latin typeface="+mn-lt"/>
                <a:ea typeface="+mn-ea"/>
                <a:cs typeface="+mn-cs"/>
              </a:rPr>
              <a:t> (basilica) in Barcelona (1883-contiunuing today).“  </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This gives a biological background to Kant’s famous aphorism:</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"The senses cannot think.  The understanding cannot see."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And Pascal’s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mn-lt"/>
                <a:ea typeface="+mn-ea"/>
                <a:cs typeface="+mn-cs"/>
              </a:rPr>
              <a:t>“The heart has reasons of which reason knows not”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Kant in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CPR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cited by Wechsler 1978:2) (or: "Perception without conception is blind, while conception without perception is empty." (Kant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CPR</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1978)   [recalls “Science without religion is lame, religion without science is blind.” (Albert Einstein  in </a:t>
            </a:r>
            <a:r>
              <a:rPr kumimoji="0" lang="en-US" altLang="en-US" sz="1200" b="0" i="1" u="none" strike="noStrike" kern="1200" cap="none" spc="0" normalizeH="0" baseline="0" noProof="0" dirty="0">
                <a:ln>
                  <a:noFill/>
                </a:ln>
                <a:solidFill>
                  <a:prstClr val="black"/>
                </a:solidFill>
                <a:effectLst/>
                <a:uLnTx/>
                <a:uFillTx/>
                <a:latin typeface="+mn-lt"/>
                <a:ea typeface="+mn-ea"/>
                <a:cs typeface="+mn-cs"/>
              </a:rPr>
              <a:t>Science, Philosophy and Religion: a Symposium </a:t>
            </a:r>
            <a:r>
              <a:rPr kumimoji="0" lang="en-US" altLang="en-US" sz="1200" b="0" i="0" u="none" strike="noStrike" kern="1200" cap="none" spc="0" normalizeH="0" baseline="0" noProof="0" dirty="0">
                <a:ln>
                  <a:noFill/>
                </a:ln>
                <a:solidFill>
                  <a:prstClr val="black"/>
                </a:solidFill>
                <a:effectLst/>
                <a:uLnTx/>
                <a:uFillTx/>
                <a:latin typeface="+mn-lt"/>
                <a:ea typeface="+mn-ea"/>
                <a:cs typeface="+mn-cs"/>
              </a:rPr>
              <a:t>(1941) ch. 13)</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EBEEDD-283C-4D99-A3A9-FE9C14ECD23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296946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169988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347560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8231A-EFB5-4C9A-901B-B20C490143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3064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E38973-933A-46FD-B1E8-886EAFC474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659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C075C5-84AC-4ECE-BEEC-D612EEABA5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325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8B9C5B-65CE-4231-9817-7B56CD05C9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33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970CDF-B588-4903-94E4-41C2375DFE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6665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B8B59B-FE1F-4177-96AD-0F57A99F65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3183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7EF558-5F6C-433D-B978-C0B6D31EC8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3758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2AD265-891E-4A04-B15D-14D783328B1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581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94716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03A4B-A24F-4006-A0B2-CB4A8E051A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2782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125B04-B456-41B4-B038-172F4E6AEC9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4616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A9FBB6-5A96-49BE-BB58-2C562084E2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130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D09D13-1E6E-4ACF-AA23-A7E9866EA4B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783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FB34D0-6752-4919-B42A-38704BB360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644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03D174B-74B6-4C2B-9DB2-7B31859DB6A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8236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0A4864-73D6-4162-BFB8-D15FA35CF6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428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defRPr/>
            </a:pPr>
            <a:endParaRPr lang="en-US" sz="2400">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6"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1"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ltLang="en-US">
              <a:solidFill>
                <a:srgbClr val="FFFFFF"/>
              </a:solidFill>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ltLang="en-US">
              <a:solidFill>
                <a:srgbClr val="FFFFFF"/>
              </a:solidFill>
            </a:endParaRPr>
          </a:p>
        </p:txBody>
      </p:sp>
      <p:sp>
        <p:nvSpPr>
          <p:cNvPr id="15" name="Rectangle 15"/>
          <p:cNvSpPr>
            <a:spLocks noGrp="1" noChangeArrowheads="1"/>
          </p:cNvSpPr>
          <p:nvPr>
            <p:ph type="sldNum" sz="quarter" idx="12"/>
          </p:nvPr>
        </p:nvSpPr>
        <p:spPr/>
        <p:txBody>
          <a:bodyPr/>
          <a:lstStyle>
            <a:lvl1pPr>
              <a:defRPr/>
            </a:lvl1pPr>
          </a:lstStyle>
          <a:p>
            <a:pPr>
              <a:defRPr/>
            </a:pPr>
            <a:fld id="{0729C8FA-C65F-4FC2-8B58-4EE5066FA2D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343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3A6DEB59-20C4-4048-B636-65CC844E0DC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6767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AE3C8695-87BE-4156-95AB-F055AD9347F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8091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BEEDD-283C-4D99-A3A9-FE9C14ECD238}"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88734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FB280335-0D8E-4F2C-824A-39A36446DF3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84746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1B9C4182-90FB-4A87-9317-DE942BD6EC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50038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0807DADD-3EBE-47F3-BA1E-434B3F34072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75863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11588C7C-89FF-4591-B966-0AFBDFE0AE8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85814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3C7B65DA-BE11-49AE-A2B9-F2CDE01E996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19691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B525892F-F467-4ED0-BBBC-D2D1D1FEF0D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92999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5F5C4C59-3021-4BD4-B451-F70882B4E6F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05734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35D5E684-1175-4AB3-906E-B60CF5A680C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80416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8C08D006-D13D-4EC1-B10E-6BFD9503028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341234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14"/>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15"/>
          <p:cNvSpPr>
            <a:spLocks noGrp="1" noChangeArrowheads="1"/>
          </p:cNvSpPr>
          <p:nvPr>
            <p:ph type="sldNum" sz="quarter" idx="12"/>
          </p:nvPr>
        </p:nvSpPr>
        <p:spPr>
          <a:ln/>
        </p:spPr>
        <p:txBody>
          <a:bodyPr/>
          <a:lstStyle>
            <a:lvl1pPr>
              <a:defRPr/>
            </a:lvl1pPr>
          </a:lstStyle>
          <a:p>
            <a:pPr>
              <a:defRPr/>
            </a:pPr>
            <a:fld id="{77A0670F-6D91-4177-A24B-4AFDAE21D48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374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BEEDD-283C-4D99-A3A9-FE9C14ECD23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2050567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6251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816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62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5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994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3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529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110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470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31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EBEEDD-283C-4D99-A3A9-FE9C14ECD238}"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244368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865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7EB1F-59D4-476B-A95C-439808334A63}" type="slidenum">
              <a:rPr lang="en-US"/>
              <a:pPr>
                <a:defRPr/>
              </a:pPr>
              <a:t>‹#›</a:t>
            </a:fld>
            <a:endParaRPr lang="en-US"/>
          </a:p>
        </p:txBody>
      </p:sp>
    </p:spTree>
    <p:extLst>
      <p:ext uri="{BB962C8B-B14F-4D97-AF65-F5344CB8AC3E}">
        <p14:creationId xmlns:p14="http://schemas.microsoft.com/office/powerpoint/2010/main" val="4081108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C6CF53-C285-4562-B35C-8188C476BA63}" type="slidenum">
              <a:rPr lang="en-US"/>
              <a:pPr>
                <a:defRPr/>
              </a:pPr>
              <a:t>‹#›</a:t>
            </a:fld>
            <a:endParaRPr lang="en-US"/>
          </a:p>
        </p:txBody>
      </p:sp>
    </p:spTree>
    <p:extLst>
      <p:ext uri="{BB962C8B-B14F-4D97-AF65-F5344CB8AC3E}">
        <p14:creationId xmlns:p14="http://schemas.microsoft.com/office/powerpoint/2010/main" val="983349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229A4C-3278-4E08-8420-E75ABD5199E3}" type="slidenum">
              <a:rPr lang="en-US"/>
              <a:pPr>
                <a:defRPr/>
              </a:pPr>
              <a:t>‹#›</a:t>
            </a:fld>
            <a:endParaRPr lang="en-US"/>
          </a:p>
        </p:txBody>
      </p:sp>
    </p:spTree>
    <p:extLst>
      <p:ext uri="{BB962C8B-B14F-4D97-AF65-F5344CB8AC3E}">
        <p14:creationId xmlns:p14="http://schemas.microsoft.com/office/powerpoint/2010/main" val="469170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C440D-3E52-4F35-AA0A-426EB5DF93B4}" type="slidenum">
              <a:rPr lang="en-US"/>
              <a:pPr>
                <a:defRPr/>
              </a:pPr>
              <a:t>‹#›</a:t>
            </a:fld>
            <a:endParaRPr lang="en-US"/>
          </a:p>
        </p:txBody>
      </p:sp>
    </p:spTree>
    <p:extLst>
      <p:ext uri="{BB962C8B-B14F-4D97-AF65-F5344CB8AC3E}">
        <p14:creationId xmlns:p14="http://schemas.microsoft.com/office/powerpoint/2010/main" val="23299413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43CC19-43A9-41A6-A99C-493D4483C429}" type="slidenum">
              <a:rPr lang="en-US"/>
              <a:pPr>
                <a:defRPr/>
              </a:pPr>
              <a:t>‹#›</a:t>
            </a:fld>
            <a:endParaRPr lang="en-US"/>
          </a:p>
        </p:txBody>
      </p:sp>
    </p:spTree>
    <p:extLst>
      <p:ext uri="{BB962C8B-B14F-4D97-AF65-F5344CB8AC3E}">
        <p14:creationId xmlns:p14="http://schemas.microsoft.com/office/powerpoint/2010/main" val="372494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F02FEB-B4D5-46ED-8039-4D4D69927C1E}" type="slidenum">
              <a:rPr lang="en-US"/>
              <a:pPr>
                <a:defRPr/>
              </a:pPr>
              <a:t>‹#›</a:t>
            </a:fld>
            <a:endParaRPr lang="en-US"/>
          </a:p>
        </p:txBody>
      </p:sp>
    </p:spTree>
    <p:extLst>
      <p:ext uri="{BB962C8B-B14F-4D97-AF65-F5344CB8AC3E}">
        <p14:creationId xmlns:p14="http://schemas.microsoft.com/office/powerpoint/2010/main" val="305689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61ED36-D59E-4BD3-B435-295E90944C66}" type="slidenum">
              <a:rPr lang="en-US"/>
              <a:pPr>
                <a:defRPr/>
              </a:pPr>
              <a:t>‹#›</a:t>
            </a:fld>
            <a:endParaRPr lang="en-US"/>
          </a:p>
        </p:txBody>
      </p:sp>
    </p:spTree>
    <p:extLst>
      <p:ext uri="{BB962C8B-B14F-4D97-AF65-F5344CB8AC3E}">
        <p14:creationId xmlns:p14="http://schemas.microsoft.com/office/powerpoint/2010/main" val="928078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6548A-6579-408C-A15C-912381D14EFC}" type="slidenum">
              <a:rPr lang="en-US"/>
              <a:pPr>
                <a:defRPr/>
              </a:pPr>
              <a:t>‹#›</a:t>
            </a:fld>
            <a:endParaRPr lang="en-US"/>
          </a:p>
        </p:txBody>
      </p:sp>
    </p:spTree>
    <p:extLst>
      <p:ext uri="{BB962C8B-B14F-4D97-AF65-F5344CB8AC3E}">
        <p14:creationId xmlns:p14="http://schemas.microsoft.com/office/powerpoint/2010/main" val="3741430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040271-FDA1-44FC-AE45-2870C46BA4DE}" type="slidenum">
              <a:rPr lang="en-US"/>
              <a:pPr>
                <a:defRPr/>
              </a:pPr>
              <a:t>‹#›</a:t>
            </a:fld>
            <a:endParaRPr lang="en-US"/>
          </a:p>
        </p:txBody>
      </p:sp>
    </p:spTree>
    <p:extLst>
      <p:ext uri="{BB962C8B-B14F-4D97-AF65-F5344CB8AC3E}">
        <p14:creationId xmlns:p14="http://schemas.microsoft.com/office/powerpoint/2010/main" val="295841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EBEEDD-283C-4D99-A3A9-FE9C14ECD238}"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716988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61399-0EB9-4564-AD76-C69E414E8225}" type="slidenum">
              <a:rPr lang="en-US"/>
              <a:pPr>
                <a:defRPr/>
              </a:pPr>
              <a:t>‹#›</a:t>
            </a:fld>
            <a:endParaRPr lang="en-US"/>
          </a:p>
        </p:txBody>
      </p:sp>
    </p:spTree>
    <p:extLst>
      <p:ext uri="{BB962C8B-B14F-4D97-AF65-F5344CB8AC3E}">
        <p14:creationId xmlns:p14="http://schemas.microsoft.com/office/powerpoint/2010/main" val="12540416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F603EB-0DB1-4996-8F4E-B7054C0C610C}" type="slidenum">
              <a:rPr lang="en-US"/>
              <a:pPr>
                <a:defRPr/>
              </a:pPr>
              <a:t>‹#›</a:t>
            </a:fld>
            <a:endParaRPr lang="en-US"/>
          </a:p>
        </p:txBody>
      </p:sp>
    </p:spTree>
    <p:extLst>
      <p:ext uri="{BB962C8B-B14F-4D97-AF65-F5344CB8AC3E}">
        <p14:creationId xmlns:p14="http://schemas.microsoft.com/office/powerpoint/2010/main" val="1111034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88FF71-1C9D-4166-85FE-EF392680357A}" type="slidenum">
              <a:rPr lang="en-US"/>
              <a:pPr>
                <a:defRPr/>
              </a:pPr>
              <a:t>‹#›</a:t>
            </a:fld>
            <a:endParaRPr lang="en-US"/>
          </a:p>
        </p:txBody>
      </p:sp>
    </p:spTree>
    <p:extLst>
      <p:ext uri="{BB962C8B-B14F-4D97-AF65-F5344CB8AC3E}">
        <p14:creationId xmlns:p14="http://schemas.microsoft.com/office/powerpoint/2010/main" val="1207318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731B30-2738-4265-B1F0-A5F075EF190E}" type="slidenum">
              <a:rPr lang="en-US"/>
              <a:pPr>
                <a:defRPr/>
              </a:pPr>
              <a:t>‹#›</a:t>
            </a:fld>
            <a:endParaRPr lang="en-US"/>
          </a:p>
        </p:txBody>
      </p:sp>
    </p:spTree>
    <p:extLst>
      <p:ext uri="{BB962C8B-B14F-4D97-AF65-F5344CB8AC3E}">
        <p14:creationId xmlns:p14="http://schemas.microsoft.com/office/powerpoint/2010/main" val="3871886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30C277-843A-42BA-8C65-E048F6919498}" type="slidenum">
              <a:rPr lang="en-US"/>
              <a:pPr>
                <a:defRPr/>
              </a:pPr>
              <a:t>‹#›</a:t>
            </a:fld>
            <a:endParaRPr lang="en-US"/>
          </a:p>
        </p:txBody>
      </p:sp>
    </p:spTree>
    <p:extLst>
      <p:ext uri="{BB962C8B-B14F-4D97-AF65-F5344CB8AC3E}">
        <p14:creationId xmlns:p14="http://schemas.microsoft.com/office/powerpoint/2010/main" val="3848658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B47B1-9549-4B77-A367-F7BB280B9AF9}" type="slidenum">
              <a:rPr lang="en-US"/>
              <a:pPr>
                <a:defRPr/>
              </a:pPr>
              <a:t>‹#›</a:t>
            </a:fld>
            <a:endParaRPr lang="en-US"/>
          </a:p>
        </p:txBody>
      </p:sp>
    </p:spTree>
    <p:extLst>
      <p:ext uri="{BB962C8B-B14F-4D97-AF65-F5344CB8AC3E}">
        <p14:creationId xmlns:p14="http://schemas.microsoft.com/office/powerpoint/2010/main" val="1414315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4DF27-621E-4BE1-80E0-CC32F93BBDB5}" type="slidenum">
              <a:rPr lang="en-US"/>
              <a:pPr>
                <a:defRPr/>
              </a:pPr>
              <a:t>‹#›</a:t>
            </a:fld>
            <a:endParaRPr lang="en-US"/>
          </a:p>
        </p:txBody>
      </p:sp>
    </p:spTree>
    <p:extLst>
      <p:ext uri="{BB962C8B-B14F-4D97-AF65-F5344CB8AC3E}">
        <p14:creationId xmlns:p14="http://schemas.microsoft.com/office/powerpoint/2010/main" val="839855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4E9E29-F87E-42F3-9AFF-B429FE13CEA2}" type="slidenum">
              <a:rPr lang="en-US"/>
              <a:pPr>
                <a:defRPr/>
              </a:pPr>
              <a:t>‹#›</a:t>
            </a:fld>
            <a:endParaRPr lang="en-US"/>
          </a:p>
        </p:txBody>
      </p:sp>
    </p:spTree>
    <p:extLst>
      <p:ext uri="{BB962C8B-B14F-4D97-AF65-F5344CB8AC3E}">
        <p14:creationId xmlns:p14="http://schemas.microsoft.com/office/powerpoint/2010/main" val="99378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BEEDD-283C-4D99-A3A9-FE9C14ECD238}"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135023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EEDD-283C-4D99-A3A9-FE9C14ECD23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57231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BEEDD-283C-4D99-A3A9-FE9C14ECD238}"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A5CA-F135-4C9E-BED3-D44296105061}" type="slidenum">
              <a:rPr lang="en-US" smtClean="0"/>
              <a:t>‹#›</a:t>
            </a:fld>
            <a:endParaRPr lang="en-US"/>
          </a:p>
        </p:txBody>
      </p:sp>
    </p:spTree>
    <p:extLst>
      <p:ext uri="{BB962C8B-B14F-4D97-AF65-F5344CB8AC3E}">
        <p14:creationId xmlns:p14="http://schemas.microsoft.com/office/powerpoint/2010/main" val="27214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BEEDD-283C-4D99-A3A9-FE9C14ECD238}"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BA5CA-F135-4C9E-BED3-D44296105061}" type="slidenum">
              <a:rPr lang="en-US" smtClean="0"/>
              <a:t>‹#›</a:t>
            </a:fld>
            <a:endParaRPr lang="en-US"/>
          </a:p>
        </p:txBody>
      </p:sp>
    </p:spTree>
    <p:extLst>
      <p:ext uri="{BB962C8B-B14F-4D97-AF65-F5344CB8AC3E}">
        <p14:creationId xmlns:p14="http://schemas.microsoft.com/office/powerpoint/2010/main" val="86207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en-US">
              <a:solidFill>
                <a:srgbClr val="000000"/>
              </a:solidFill>
            </a:endParaRPr>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en-US">
              <a:solidFill>
                <a:srgbClr val="000000"/>
              </a:solidFill>
            </a:endParaRPr>
          </a:p>
        </p:txBody>
      </p:sp>
      <p:sp>
        <p:nvSpPr>
          <p:cNvPr id="122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2B78B33A-C1B9-468F-8FBA-8B026B813216}"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2617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defRPr/>
            </a:pPr>
            <a:endParaRPr lang="en-US" sz="2400">
              <a:solidFill>
                <a:srgbClr val="FFFFFF"/>
              </a:solidFill>
            </a:endParaRPr>
          </a:p>
        </p:txBody>
      </p:sp>
      <p:sp>
        <p:nvSpPr>
          <p:cNvPr id="1027"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0" fontAlgn="base" hangingPunct="0">
              <a:spcBef>
                <a:spcPct val="0"/>
              </a:spcBef>
              <a:spcAft>
                <a:spcPct val="0"/>
              </a:spcAft>
            </a:pPr>
            <a:endParaRPr lang="en-US" sz="2400">
              <a:solidFill>
                <a:srgbClr val="FFFFFF"/>
              </a:solidFill>
            </a:endParaRPr>
          </a:p>
        </p:txBody>
      </p:sp>
      <p:sp>
        <p:nvSpPr>
          <p:cNvPr id="1028" name="Freeform 4"/>
          <p:cNvSpPr>
            <a:spLocks/>
          </p:cNvSpPr>
          <p:nvPr/>
        </p:nvSpPr>
        <p:spPr bwMode="white">
          <a:xfrm>
            <a:off x="0" y="3817938"/>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29"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0"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1" name="Freeform 7"/>
          <p:cNvSpPr>
            <a:spLocks/>
          </p:cNvSpPr>
          <p:nvPr/>
        </p:nvSpPr>
        <p:spPr bwMode="white">
          <a:xfrm>
            <a:off x="0" y="1793875"/>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2"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3"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4" name="Freeform 10"/>
          <p:cNvSpPr>
            <a:spLocks/>
          </p:cNvSpPr>
          <p:nvPr/>
        </p:nvSpPr>
        <p:spPr bwMode="white">
          <a:xfrm>
            <a:off x="0" y="-20638"/>
            <a:ext cx="4578350" cy="454026"/>
          </a:xfrm>
          <a:custGeom>
            <a:avLst/>
            <a:gdLst>
              <a:gd name="T0" fmla="*/ 0 w 2884"/>
              <a:gd name="T1" fmla="*/ 0 h 286"/>
              <a:gd name="T2" fmla="*/ 0 w 2884"/>
              <a:gd name="T3" fmla="*/ 718246907 h 286"/>
              <a:gd name="T4" fmla="*/ 483870000 w 2884"/>
              <a:gd name="T5" fmla="*/ 718246907 h 286"/>
              <a:gd name="T6" fmla="*/ 967740000 w 2884"/>
              <a:gd name="T7" fmla="*/ 710687215 h 286"/>
              <a:gd name="T8" fmla="*/ 1459171263 w 2884"/>
              <a:gd name="T9" fmla="*/ 695566244 h 286"/>
              <a:gd name="T10" fmla="*/ 1988404075 w 2884"/>
              <a:gd name="T11" fmla="*/ 672883995 h 286"/>
              <a:gd name="T12" fmla="*/ 2147483647 w 2884"/>
              <a:gd name="T13" fmla="*/ 650203332 h 286"/>
              <a:gd name="T14" fmla="*/ 2147483647 w 2884"/>
              <a:gd name="T15" fmla="*/ 619961390 h 286"/>
              <a:gd name="T16" fmla="*/ 2147483647 w 2884"/>
              <a:gd name="T17" fmla="*/ 589719449 h 286"/>
              <a:gd name="T18" fmla="*/ 2147483647 w 2884"/>
              <a:gd name="T19" fmla="*/ 559477507 h 286"/>
              <a:gd name="T20" fmla="*/ 2147483647 w 2884"/>
              <a:gd name="T21" fmla="*/ 506553316 h 286"/>
              <a:gd name="T22" fmla="*/ 2147483647 w 2884"/>
              <a:gd name="T23" fmla="*/ 400706520 h 286"/>
              <a:gd name="T24" fmla="*/ 2147483647 w 2884"/>
              <a:gd name="T25" fmla="*/ 294859724 h 286"/>
              <a:gd name="T26" fmla="*/ 2147483647 w 2884"/>
              <a:gd name="T27" fmla="*/ 151209708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endParaRPr>
          </a:p>
        </p:txBody>
      </p:sp>
      <p:sp>
        <p:nvSpPr>
          <p:cNvPr id="1035"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ltLang="en-US">
              <a:solidFill>
                <a:srgbClr val="FFFFFF"/>
              </a:solidFill>
            </a:endParaRPr>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ltLang="en-US">
              <a:solidFill>
                <a:srgbClr val="FFFFFF"/>
              </a:solidFill>
            </a:endParaRPr>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5178ED6F-A238-4A41-9BEF-1C6457E88A48}"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93657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BEEDD-283C-4D99-A3A9-FE9C14ECD238}" type="datetimeFigureOut">
              <a:rPr lang="en-US" smtClean="0">
                <a:solidFill>
                  <a:prstClr val="black">
                    <a:tint val="75000"/>
                  </a:prstClr>
                </a:solidFill>
              </a:rPr>
              <a:pPr/>
              <a:t>1/15/2020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BA5CA-F135-4C9E-BED3-D442961050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076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lgn="ct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12BF793C-F98C-4C25-B0C1-D015CA73ED61}"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782754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hyperlink" Target="http://www.sciencecafe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hyperlink" Target="http://en.wikipedia.org/wiki/Kosmos_(Humboldt)" TargetMode="Externa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hyperlink" Target="http://en.wikipedia.org/wiki/Art_Nouveau"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hyperlink" Target="http://en.wikipedia.org/wiki/Art_Nouveau" TargetMode="Externa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33.xml"/><Relationship Id="rId5" Type="http://schemas.openxmlformats.org/officeDocument/2006/relationships/image" Target="../media/image27.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52.xml"/><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hyperlink" Target="http://www.sagradafamilia.cat/sf-eng/docs_instit/vvirtual.php?vv=1"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24.xml"/><Relationship Id="rId4" Type="http://schemas.openxmlformats.org/officeDocument/2006/relationships/image" Target="../media/image51.jpe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0" y="152400"/>
            <a:ext cx="9067800" cy="1446550"/>
          </a:xfrm>
          <a:prstGeom prst="rect">
            <a:avLst/>
          </a:prstGeom>
          <a:noFill/>
        </p:spPr>
        <p:txBody>
          <a:bodyPr wrap="square">
            <a:spAutoFit/>
          </a:bodyPr>
          <a:lstStyle/>
          <a:p>
            <a:pPr algn="ctr"/>
            <a:r>
              <a:rPr lang="en-US" sz="4400" b="1" dirty="0">
                <a:solidFill>
                  <a:schemeClr val="bg1"/>
                </a:solidFill>
              </a:rPr>
              <a:t>Design with Nature: </a:t>
            </a:r>
            <a:endParaRPr lang="en-US" sz="4400" dirty="0">
              <a:solidFill>
                <a:schemeClr val="bg1"/>
              </a:solidFill>
            </a:endParaRPr>
          </a:p>
          <a:p>
            <a:pPr algn="ctr"/>
            <a:r>
              <a:rPr lang="en-US" sz="4400" b="1" dirty="0">
                <a:solidFill>
                  <a:schemeClr val="bg1"/>
                </a:solidFill>
              </a:rPr>
              <a:t>Biomorphic Art and Architecture </a:t>
            </a:r>
            <a:endParaRPr lang="en-US" sz="4400" dirty="0">
              <a:solidFill>
                <a:schemeClr val="bg1"/>
              </a:solidFill>
            </a:endParaRPr>
          </a:p>
        </p:txBody>
      </p:sp>
      <p:sp>
        <p:nvSpPr>
          <p:cNvPr id="9" name="Rectangle 8"/>
          <p:cNvSpPr/>
          <p:nvPr/>
        </p:nvSpPr>
        <p:spPr>
          <a:xfrm>
            <a:off x="555248" y="1946047"/>
            <a:ext cx="3248890" cy="892552"/>
          </a:xfrm>
          <a:prstGeom prst="rect">
            <a:avLst/>
          </a:prstGeom>
          <a:noFill/>
        </p:spPr>
        <p:txBody>
          <a:bodyPr wrap="square">
            <a:spAutoFit/>
          </a:bodyPr>
          <a:lstStyle/>
          <a:p>
            <a:pPr algn="ctr"/>
            <a:r>
              <a:rPr lang="en-US" sz="3200" b="1" u="sng" dirty="0">
                <a:hlinkClick r:id="rId4"/>
              </a:rPr>
              <a:t>Science Café</a:t>
            </a:r>
          </a:p>
          <a:p>
            <a:pPr algn="ctr"/>
            <a:r>
              <a:rPr lang="en-US" sz="2000" b="1" u="sng" dirty="0">
                <a:hlinkClick r:id="rId4"/>
              </a:rPr>
              <a:t>April 14, 2015</a:t>
            </a:r>
            <a:endParaRPr lang="en-US" sz="2000" b="1" dirty="0">
              <a:solidFill>
                <a:schemeClr val="bg1"/>
              </a:solidFill>
            </a:endParaRPr>
          </a:p>
        </p:txBody>
      </p:sp>
      <p:sp>
        <p:nvSpPr>
          <p:cNvPr id="5" name="TextBox 4"/>
          <p:cNvSpPr txBox="1"/>
          <p:nvPr/>
        </p:nvSpPr>
        <p:spPr>
          <a:xfrm>
            <a:off x="5334000" y="1822937"/>
            <a:ext cx="3352800" cy="1077218"/>
          </a:xfrm>
          <a:prstGeom prst="rect">
            <a:avLst/>
          </a:prstGeom>
          <a:noFill/>
        </p:spPr>
        <p:txBody>
          <a:bodyPr wrap="square" rtlCol="0">
            <a:spAutoFit/>
          </a:bodyPr>
          <a:lstStyle/>
          <a:p>
            <a:pPr algn="ctr"/>
            <a:r>
              <a:rPr lang="en-US" sz="2400" dirty="0">
                <a:solidFill>
                  <a:schemeClr val="bg1"/>
                </a:solidFill>
              </a:rPr>
              <a:t>Neil Greenberg</a:t>
            </a:r>
          </a:p>
          <a:p>
            <a:pPr algn="ctr"/>
            <a:r>
              <a:rPr lang="en-US" sz="2000" dirty="0">
                <a:solidFill>
                  <a:schemeClr val="bg1"/>
                </a:solidFill>
              </a:rPr>
              <a:t>University of Tennessee – Knoxville </a:t>
            </a:r>
          </a:p>
        </p:txBody>
      </p:sp>
    </p:spTree>
    <p:extLst>
      <p:ext uri="{BB962C8B-B14F-4D97-AF65-F5344CB8AC3E}">
        <p14:creationId xmlns:p14="http://schemas.microsoft.com/office/powerpoint/2010/main" val="11450684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1000" b="-51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402509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376" y="0"/>
            <a:ext cx="9144000" cy="6858000"/>
          </a:xfrm>
          <a:noFill/>
        </p:spPr>
      </p:pic>
      <p:sp>
        <p:nvSpPr>
          <p:cNvPr id="3" name="Rectangle 2"/>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309031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57200" y="304800"/>
            <a:ext cx="28194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Foraminifera</a:t>
            </a:r>
          </a:p>
        </p:txBody>
      </p:sp>
    </p:spTree>
    <p:extLst>
      <p:ext uri="{BB962C8B-B14F-4D97-AF65-F5344CB8AC3E}">
        <p14:creationId xmlns:p14="http://schemas.microsoft.com/office/powerpoint/2010/main" val="96148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505200" y="304800"/>
            <a:ext cx="51816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Nacre  (calcium carbonite) </a:t>
            </a:r>
          </a:p>
        </p:txBody>
      </p:sp>
    </p:spTree>
    <p:extLst>
      <p:ext uri="{BB962C8B-B14F-4D97-AF65-F5344CB8AC3E}">
        <p14:creationId xmlns:p14="http://schemas.microsoft.com/office/powerpoint/2010/main" val="39775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r="-32000"/>
          </a:stretch>
        </a:blipFill>
        <a:effectLst/>
      </p:bgPr>
    </p:bg>
    <p:spTree>
      <p:nvGrpSpPr>
        <p:cNvPr id="1" name=""/>
        <p:cNvGrpSpPr/>
        <p:nvPr/>
      </p:nvGrpSpPr>
      <p:grpSpPr>
        <a:xfrm>
          <a:off x="0" y="0"/>
          <a:ext cx="0" cy="0"/>
          <a:chOff x="0" y="0"/>
          <a:chExt cx="0" cy="0"/>
        </a:xfrm>
      </p:grpSpPr>
      <p:sp>
        <p:nvSpPr>
          <p:cNvPr id="2" name="Rectangle 1"/>
          <p:cNvSpPr/>
          <p:nvPr/>
        </p:nvSpPr>
        <p:spPr>
          <a:xfrm>
            <a:off x="3276600" y="6096000"/>
            <a:ext cx="19050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Barnacles</a:t>
            </a:r>
          </a:p>
        </p:txBody>
      </p:sp>
    </p:spTree>
    <p:extLst>
      <p:ext uri="{BB962C8B-B14F-4D97-AF65-F5344CB8AC3E}">
        <p14:creationId xmlns:p14="http://schemas.microsoft.com/office/powerpoint/2010/main" val="1355841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2400"/>
            <a:ext cx="44196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Chambered Nautilus</a:t>
            </a:r>
          </a:p>
        </p:txBody>
      </p:sp>
    </p:spTree>
    <p:extLst>
      <p:ext uri="{BB962C8B-B14F-4D97-AF65-F5344CB8AC3E}">
        <p14:creationId xmlns:p14="http://schemas.microsoft.com/office/powerpoint/2010/main" val="219131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4">
            <a:lumMod val="95000"/>
            <a:lumOff val="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4495800" y="457200"/>
            <a:ext cx="3733800" cy="762000"/>
          </a:xfrm>
          <a:noFill/>
        </p:spPr>
        <p:txBody>
          <a:bodyPr/>
          <a:lstStyle/>
          <a:p>
            <a:pPr marL="609600" indent="-609600" algn="ctr" eaLnBrk="1" hangingPunct="1">
              <a:lnSpc>
                <a:spcPct val="80000"/>
              </a:lnSpc>
              <a:buFontTx/>
              <a:buNone/>
            </a:pPr>
            <a:r>
              <a:rPr lang="en-US" altLang="en-US" dirty="0">
                <a:solidFill>
                  <a:schemeClr val="accent5">
                    <a:lumMod val="20000"/>
                    <a:lumOff val="80000"/>
                  </a:schemeClr>
                </a:solidFill>
              </a:rPr>
              <a:t>Immanuel Kant</a:t>
            </a:r>
          </a:p>
          <a:p>
            <a:pPr marL="609600" indent="-609600" algn="ctr" eaLnBrk="1" hangingPunct="1">
              <a:lnSpc>
                <a:spcPct val="80000"/>
              </a:lnSpc>
              <a:buFontTx/>
              <a:buNone/>
            </a:pPr>
            <a:r>
              <a:rPr lang="en-US" altLang="en-US" sz="2400" i="1" dirty="0">
                <a:solidFill>
                  <a:schemeClr val="accent5">
                    <a:lumMod val="20000"/>
                    <a:lumOff val="80000"/>
                  </a:schemeClr>
                </a:solidFill>
              </a:rPr>
              <a:t>Critique of Pure Reason,</a:t>
            </a:r>
          </a:p>
          <a:p>
            <a:pPr marL="609600" indent="-609600" algn="ctr" eaLnBrk="1" hangingPunct="1">
              <a:lnSpc>
                <a:spcPct val="80000"/>
              </a:lnSpc>
              <a:buFontTx/>
              <a:buNone/>
            </a:pPr>
            <a:r>
              <a:rPr lang="en-US" altLang="en-US" sz="2400" i="1" dirty="0">
                <a:solidFill>
                  <a:schemeClr val="accent5">
                    <a:lumMod val="20000"/>
                    <a:lumOff val="80000"/>
                  </a:schemeClr>
                </a:solidFill>
              </a:rPr>
              <a:t>1781</a:t>
            </a:r>
            <a:endParaRPr lang="en-US" altLang="en-US" sz="2000" b="1" i="1" dirty="0">
              <a:solidFill>
                <a:schemeClr val="accent5">
                  <a:lumMod val="20000"/>
                  <a:lumOff val="80000"/>
                </a:schemeClr>
              </a:solidFill>
            </a:endParaRPr>
          </a:p>
        </p:txBody>
      </p:sp>
      <p:sp>
        <p:nvSpPr>
          <p:cNvPr id="17411" name="Rectangle 3"/>
          <p:cNvSpPr>
            <a:spLocks noChangeArrowheads="1"/>
          </p:cNvSpPr>
          <p:nvPr/>
        </p:nvSpPr>
        <p:spPr bwMode="auto">
          <a:xfrm>
            <a:off x="4343400" y="2590800"/>
            <a:ext cx="4114799" cy="3570208"/>
          </a:xfrm>
          <a:prstGeom prst="rect">
            <a:avLst/>
          </a:prstGeom>
          <a:noFill/>
          <a:ln w="38100">
            <a:solidFill>
              <a:srgbClr val="3366FF"/>
            </a:solidFill>
            <a:miter lim="800000"/>
            <a:headEnd/>
            <a:tailEnd/>
          </a:ln>
          <a:effectLst/>
          <a:extLst/>
        </p:spPr>
        <p:txBody>
          <a:bodyPr wrap="square" lIns="274320" tIns="182880" rIns="182880" bIns="182880">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marL="120650" indent="0" fontAlgn="base">
              <a:lnSpc>
                <a:spcPct val="80000"/>
              </a:lnSpc>
              <a:spcAft>
                <a:spcPct val="0"/>
              </a:spcAft>
              <a:buFontTx/>
              <a:buNone/>
            </a:pPr>
            <a:r>
              <a:rPr lang="en-US" altLang="en-US" sz="4000" b="1" dirty="0">
                <a:solidFill>
                  <a:schemeClr val="accent6">
                    <a:lumMod val="20000"/>
                    <a:lumOff val="80000"/>
                  </a:schemeClr>
                </a:solidFill>
              </a:rPr>
              <a:t>"The senses cannot think … </a:t>
            </a:r>
          </a:p>
          <a:p>
            <a:pPr marL="0" indent="0" fontAlgn="base">
              <a:lnSpc>
                <a:spcPct val="80000"/>
              </a:lnSpc>
              <a:spcAft>
                <a:spcPct val="0"/>
              </a:spcAft>
              <a:buFontTx/>
              <a:buNone/>
            </a:pPr>
            <a:endParaRPr lang="en-US" altLang="en-US" sz="4000" b="1" dirty="0">
              <a:solidFill>
                <a:schemeClr val="accent6">
                  <a:lumMod val="20000"/>
                  <a:lumOff val="80000"/>
                </a:schemeClr>
              </a:solidFill>
            </a:endParaRPr>
          </a:p>
          <a:p>
            <a:pPr marL="120650" indent="0" fontAlgn="base">
              <a:lnSpc>
                <a:spcPct val="80000"/>
              </a:lnSpc>
              <a:spcAft>
                <a:spcPct val="0"/>
              </a:spcAft>
              <a:buFontTx/>
              <a:buNone/>
            </a:pPr>
            <a:r>
              <a:rPr lang="en-US" altLang="en-US" sz="4000" b="1" dirty="0">
                <a:solidFill>
                  <a:schemeClr val="accent6">
                    <a:lumMod val="20000"/>
                    <a:lumOff val="80000"/>
                  </a:schemeClr>
                </a:solidFill>
              </a:rPr>
              <a:t>The understanding cannot see."</a:t>
            </a:r>
            <a:r>
              <a:rPr lang="en-US" altLang="en-US" sz="4000" dirty="0">
                <a:solidFill>
                  <a:schemeClr val="accent6">
                    <a:lumMod val="20000"/>
                    <a:lumOff val="80000"/>
                  </a:schemeClr>
                </a:solidFill>
              </a:rPr>
              <a:t> </a:t>
            </a:r>
          </a:p>
        </p:txBody>
      </p:sp>
      <p:pic>
        <p:nvPicPr>
          <p:cNvPr id="7172" name="Picture 4" descr="ka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228600"/>
            <a:ext cx="3429000" cy="43552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2284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228600" y="342899"/>
            <a:ext cx="8580120" cy="75713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80000"/>
              </a:lnSpc>
              <a:spcBef>
                <a:spcPct val="0"/>
              </a:spcBef>
              <a:spcAft>
                <a:spcPct val="75000"/>
              </a:spcAft>
              <a:buFontTx/>
              <a:buNone/>
            </a:pPr>
            <a:r>
              <a:rPr lang="en-US" sz="3000" b="1" dirty="0">
                <a:solidFill>
                  <a:schemeClr val="bg1"/>
                </a:solidFill>
                <a:latin typeface="Arial" panose="020B0604020202020204" pitchFamily="34" charset="0"/>
                <a:cs typeface="Arial" panose="020B0604020202020204" pitchFamily="34" charset="0"/>
              </a:rPr>
              <a:t>The 19</a:t>
            </a:r>
            <a:r>
              <a:rPr lang="en-US" sz="3000" b="1" baseline="30000" dirty="0">
                <a:solidFill>
                  <a:schemeClr val="bg1"/>
                </a:solidFill>
                <a:latin typeface="Arial" panose="020B0604020202020204" pitchFamily="34" charset="0"/>
                <a:cs typeface="Arial" panose="020B0604020202020204" pitchFamily="34" charset="0"/>
              </a:rPr>
              <a:t>th</a:t>
            </a:r>
            <a:r>
              <a:rPr lang="en-US" sz="3000" b="1" dirty="0">
                <a:solidFill>
                  <a:schemeClr val="bg1"/>
                </a:solidFill>
                <a:latin typeface="Arial" panose="020B0604020202020204" pitchFamily="34" charset="0"/>
                <a:cs typeface="Arial" panose="020B0604020202020204" pitchFamily="34" charset="0"/>
              </a:rPr>
              <a:t> Century:  </a:t>
            </a:r>
            <a:r>
              <a:rPr lang="en-US" sz="2400" b="1" dirty="0">
                <a:solidFill>
                  <a:schemeClr val="bg1"/>
                </a:solidFill>
                <a:latin typeface="Arial" panose="020B0604020202020204" pitchFamily="34" charset="0"/>
                <a:cs typeface="Arial" panose="020B0604020202020204" pitchFamily="34" charset="0"/>
              </a:rPr>
              <a:t>A time of enormous political and intellectual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33800"/>
            <a:ext cx="1530549" cy="2146501"/>
          </a:xfrm>
          <a:prstGeom prst="rect">
            <a:avLst/>
          </a:prstGeom>
        </p:spPr>
      </p:pic>
      <p:sp>
        <p:nvSpPr>
          <p:cNvPr id="8" name="TextBox 7"/>
          <p:cNvSpPr txBox="1"/>
          <p:nvPr/>
        </p:nvSpPr>
        <p:spPr>
          <a:xfrm>
            <a:off x="457200" y="1696857"/>
            <a:ext cx="5943599" cy="1631216"/>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Goethe </a:t>
            </a:r>
            <a:r>
              <a:rPr lang="en-US" sz="2400" dirty="0">
                <a:solidFill>
                  <a:schemeClr val="bg1"/>
                </a:solidFill>
                <a:latin typeface="Arial" panose="020B0604020202020204" pitchFamily="34" charset="0"/>
                <a:cs typeface="Arial" panose="020B0604020202020204" pitchFamily="34" charset="0"/>
              </a:rPr>
              <a:t>(a literary celebrity / botanist); </a:t>
            </a:r>
            <a:r>
              <a:rPr lang="en-US" sz="2400" i="1" dirty="0">
                <a:solidFill>
                  <a:schemeClr val="bg1"/>
                </a:solidFill>
                <a:latin typeface="Arial" panose="020B0604020202020204" pitchFamily="34" charset="0"/>
                <a:cs typeface="Arial" panose="020B0604020202020204" pitchFamily="34" charset="0"/>
              </a:rPr>
              <a:t>The Metamorphosis of Plants</a:t>
            </a:r>
            <a:r>
              <a:rPr lang="en-US" sz="2400" dirty="0">
                <a:solidFill>
                  <a:schemeClr val="bg1"/>
                </a:solidFill>
                <a:latin typeface="Arial" panose="020B0604020202020204" pitchFamily="34" charset="0"/>
                <a:cs typeface="Arial" panose="020B0604020202020204" pitchFamily="34" charset="0"/>
              </a:rPr>
              <a:t>; took special pride in his scientific work; had the largest mineral specimen collection in Europe,</a:t>
            </a:r>
            <a:endParaRPr lang="en-US"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443515"/>
            <a:ext cx="1897963" cy="2228044"/>
          </a:xfrm>
          <a:prstGeom prst="rect">
            <a:avLst/>
          </a:prstGeom>
        </p:spPr>
      </p:pic>
      <p:sp>
        <p:nvSpPr>
          <p:cNvPr id="10" name="TextBox 9"/>
          <p:cNvSpPr txBox="1"/>
          <p:nvPr/>
        </p:nvSpPr>
        <p:spPr>
          <a:xfrm>
            <a:off x="2505810" y="4138819"/>
            <a:ext cx="6199744" cy="2000548"/>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Humboldt</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biogeographer</a:t>
            </a:r>
            <a:r>
              <a:rPr lang="en-US" sz="2400" dirty="0">
                <a:solidFill>
                  <a:schemeClr val="bg1"/>
                </a:solidFill>
                <a:latin typeface="Arial" panose="020B0604020202020204" pitchFamily="34" charset="0"/>
                <a:cs typeface="Arial" panose="020B0604020202020204" pitchFamily="34" charset="0"/>
              </a:rPr>
              <a:t> / explorer / author) : “his treatise, </a:t>
            </a:r>
            <a:r>
              <a:rPr lang="en-US" sz="2400" i="1" dirty="0" err="1">
                <a:solidFill>
                  <a:schemeClr val="bg1"/>
                </a:solidFill>
                <a:latin typeface="Arial" panose="020B0604020202020204" pitchFamily="34" charset="0"/>
                <a:cs typeface="Arial" panose="020B0604020202020204" pitchFamily="34" charset="0"/>
                <a:hlinkClick r:id="rId5" tooltip="Kosmos (Humboldt)"/>
              </a:rPr>
              <a:t>Kosmos</a:t>
            </a:r>
            <a:r>
              <a:rPr lang="en-US" sz="2400" i="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sought to unify diverse branches of scientific knowledge [and] motivated a holistic perception of the universe...”</a:t>
            </a:r>
            <a:r>
              <a:rPr lang="en-US" sz="2400" b="1" dirty="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136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243840" y="3962400"/>
            <a:ext cx="8656320" cy="268688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ts val="1800"/>
              </a:spcAft>
              <a:buFontTx/>
              <a:buNone/>
            </a:pPr>
            <a:r>
              <a:rPr lang="en-US" b="1" dirty="0">
                <a:solidFill>
                  <a:schemeClr val="bg1"/>
                </a:solidFill>
                <a:latin typeface="Arial" panose="020B0604020202020204" pitchFamily="34" charset="0"/>
                <a:cs typeface="Arial" panose="020B0604020202020204" pitchFamily="34" charset="0"/>
              </a:rPr>
              <a:t>Beauty? </a:t>
            </a:r>
            <a:r>
              <a:rPr lang="en-US" dirty="0">
                <a:solidFill>
                  <a:schemeClr val="bg1"/>
                </a:solidFill>
              </a:rPr>
              <a:t>"Beauty is a harmonious relation between something in our nature and the quality of the object which delights us."  </a:t>
            </a:r>
            <a:r>
              <a:rPr lang="en-US" sz="2400" dirty="0">
                <a:solidFill>
                  <a:schemeClr val="bg1"/>
                </a:solidFill>
              </a:rPr>
              <a:t>(Pascal, d.1662).</a:t>
            </a:r>
            <a:r>
              <a:rPr lang="en-US" dirty="0">
                <a:solidFill>
                  <a:schemeClr val="bg1"/>
                </a:solidFill>
              </a:rPr>
              <a:t> </a:t>
            </a:r>
          </a:p>
          <a:p>
            <a:pPr fontAlgn="base">
              <a:lnSpc>
                <a:spcPct val="80000"/>
              </a:lnSpc>
              <a:spcBef>
                <a:spcPct val="0"/>
              </a:spcBef>
              <a:spcAft>
                <a:spcPts val="1800"/>
              </a:spcAft>
              <a:buFontTx/>
              <a:buNone/>
            </a:pPr>
            <a:r>
              <a:rPr lang="en-US" dirty="0">
                <a:solidFill>
                  <a:schemeClr val="bg1"/>
                </a:solidFill>
              </a:rPr>
              <a:t>  “... a manifestation of secret natural laws, which otherwise would have been hidden from us forever."   </a:t>
            </a:r>
            <a:r>
              <a:rPr lang="en-US" sz="2400" dirty="0">
                <a:solidFill>
                  <a:schemeClr val="bg1"/>
                </a:solidFill>
              </a:rPr>
              <a:t>(Goethe, d 1832)</a:t>
            </a:r>
            <a:endParaRPr lang="en-US" altLang="en-US" b="1" dirty="0">
              <a:solidFill>
                <a:schemeClr val="bg1"/>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259080" y="225186"/>
            <a:ext cx="5836920" cy="344709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sz="2800" b="1" dirty="0">
                <a:solidFill>
                  <a:schemeClr val="bg1"/>
                </a:solidFill>
                <a:latin typeface="Arial" panose="020B0604020202020204" pitchFamily="34" charset="0"/>
                <a:cs typeface="Arial" panose="020B0604020202020204" pitchFamily="34" charset="0"/>
              </a:rPr>
              <a:t>Both LOVE and BEAUTY is a likely dimension of a scientist’s vision:  </a:t>
            </a:r>
          </a:p>
          <a:p>
            <a:pPr fontAlgn="base">
              <a:lnSpc>
                <a:spcPct val="80000"/>
              </a:lnSpc>
              <a:spcBef>
                <a:spcPct val="0"/>
              </a:spcBef>
              <a:spcAft>
                <a:spcPct val="75000"/>
              </a:spcAft>
              <a:buFontTx/>
              <a:buNone/>
            </a:pPr>
            <a:r>
              <a:rPr lang="en-US" sz="2800" b="1" dirty="0">
                <a:solidFill>
                  <a:schemeClr val="bg1"/>
                </a:solidFill>
                <a:latin typeface="Arial" panose="020B0604020202020204" pitchFamily="34" charset="0"/>
                <a:cs typeface="Arial" panose="020B0604020202020204" pitchFamily="34" charset="0"/>
              </a:rPr>
              <a:t>Goethe believed that  ... </a:t>
            </a:r>
            <a:endParaRPr lang="en-US" sz="3600" b="1" dirty="0">
              <a:solidFill>
                <a:schemeClr val="bg1"/>
              </a:solidFill>
              <a:latin typeface="Arial" panose="020B0604020202020204" pitchFamily="34" charset="0"/>
              <a:cs typeface="Arial" panose="020B0604020202020204" pitchFamily="34" charset="0"/>
            </a:endParaRPr>
          </a:p>
          <a:p>
            <a:pPr fontAlgn="base">
              <a:lnSpc>
                <a:spcPct val="80000"/>
              </a:lnSpc>
              <a:spcBef>
                <a:spcPct val="0"/>
              </a:spcBef>
              <a:spcAft>
                <a:spcPct val="75000"/>
              </a:spcAft>
              <a:buFontTx/>
              <a:buNone/>
            </a:pPr>
            <a:r>
              <a:rPr lang="en-US" sz="3600" dirty="0">
                <a:solidFill>
                  <a:schemeClr val="bg1"/>
                </a:solidFill>
                <a:latin typeface="Arial" panose="020B0604020202020204" pitchFamily="34" charset="0"/>
                <a:cs typeface="Arial" panose="020B0604020202020204" pitchFamily="34" charset="0"/>
              </a:rPr>
              <a:t>"A man doesn't learn to understand anything unless he loves it" </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839" y="460612"/>
            <a:ext cx="2396401" cy="3211672"/>
          </a:xfrm>
          <a:prstGeom prst="rect">
            <a:avLst/>
          </a:prstGeom>
        </p:spPr>
      </p:pic>
    </p:spTree>
    <p:extLst>
      <p:ext uri="{BB962C8B-B14F-4D97-AF65-F5344CB8AC3E}">
        <p14:creationId xmlns:p14="http://schemas.microsoft.com/office/powerpoint/2010/main" val="18886968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1" end="1"/>
                                            </p:txEl>
                                          </p:spTgt>
                                        </p:tgtEl>
                                        <p:attrNameLst>
                                          <p:attrName>ppt_c</p:attrName>
                                        </p:attrNameLst>
                                      </p:cBhvr>
                                      <p:to>
                                        <a:srgbClr val="66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66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6666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533400" y="342899"/>
            <a:ext cx="8275320" cy="469974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sz="2800" b="1" dirty="0">
                <a:solidFill>
                  <a:schemeClr val="bg1"/>
                </a:solidFill>
                <a:latin typeface="Arial" panose="020B0604020202020204" pitchFamily="34" charset="0"/>
                <a:cs typeface="Arial" panose="020B0604020202020204" pitchFamily="34" charset="0"/>
              </a:rPr>
              <a:t>SCIENCE and ART enables religion?</a:t>
            </a:r>
          </a:p>
          <a:p>
            <a:pPr fontAlgn="base">
              <a:lnSpc>
                <a:spcPct val="80000"/>
              </a:lnSpc>
              <a:spcBef>
                <a:spcPct val="0"/>
              </a:spcBef>
              <a:spcAft>
                <a:spcPct val="75000"/>
              </a:spcAft>
              <a:buFontTx/>
              <a:buNone/>
            </a:pPr>
            <a:endParaRPr lang="en-US" sz="2800" b="1" dirty="0">
              <a:solidFill>
                <a:schemeClr val="bg1"/>
              </a:solidFill>
              <a:latin typeface="Arial" panose="020B0604020202020204" pitchFamily="34" charset="0"/>
              <a:cs typeface="Arial" panose="020B0604020202020204" pitchFamily="34" charset="0"/>
            </a:endParaRPr>
          </a:p>
          <a:p>
            <a:pPr fontAlgn="base">
              <a:lnSpc>
                <a:spcPct val="80000"/>
              </a:lnSpc>
              <a:spcBef>
                <a:spcPct val="0"/>
              </a:spcBef>
              <a:spcAft>
                <a:spcPct val="75000"/>
              </a:spcAft>
              <a:buFontTx/>
              <a:buNone/>
            </a:pPr>
            <a:endParaRPr lang="en-US" sz="2800" b="1" dirty="0">
              <a:solidFill>
                <a:schemeClr val="bg1"/>
              </a:solidFill>
              <a:latin typeface="Arial" panose="020B0604020202020204" pitchFamily="34" charset="0"/>
              <a:cs typeface="Arial" panose="020B0604020202020204" pitchFamily="34" charset="0"/>
            </a:endParaRPr>
          </a:p>
          <a:p>
            <a:pPr fontAlgn="base">
              <a:lnSpc>
                <a:spcPct val="80000"/>
              </a:lnSpc>
              <a:spcBef>
                <a:spcPct val="0"/>
              </a:spcBef>
              <a:spcAft>
                <a:spcPct val="75000"/>
              </a:spcAft>
              <a:buFontTx/>
              <a:buNone/>
            </a:pPr>
            <a:endParaRPr lang="en-US" sz="2800" b="1" dirty="0">
              <a:solidFill>
                <a:schemeClr val="bg1"/>
              </a:solidFill>
              <a:latin typeface="Arial" panose="020B0604020202020204" pitchFamily="34" charset="0"/>
              <a:cs typeface="Arial" panose="020B0604020202020204" pitchFamily="34" charset="0"/>
            </a:endParaRPr>
          </a:p>
          <a:p>
            <a:pPr fontAlgn="base">
              <a:lnSpc>
                <a:spcPct val="80000"/>
              </a:lnSpc>
              <a:spcBef>
                <a:spcPct val="0"/>
              </a:spcBef>
              <a:spcAft>
                <a:spcPct val="75000"/>
              </a:spcAft>
              <a:buFontTx/>
              <a:buNone/>
            </a:pPr>
            <a:r>
              <a:rPr lang="en-US" sz="4400" dirty="0">
                <a:solidFill>
                  <a:schemeClr val="bg1"/>
                </a:solidFill>
              </a:rPr>
              <a:t>"He who possesses science and art also has religion..."</a:t>
            </a:r>
            <a:endParaRPr lang="en-US" sz="4400" dirty="0">
              <a:solidFill>
                <a:schemeClr val="bg1"/>
              </a:solidFill>
              <a:latin typeface="Arial" panose="020B0604020202020204" pitchFamily="34" charset="0"/>
              <a:cs typeface="Arial" panose="020B0604020202020204" pitchFamily="34" charset="0"/>
            </a:endParaRPr>
          </a:p>
          <a:p>
            <a:pPr fontAlgn="base">
              <a:lnSpc>
                <a:spcPct val="80000"/>
              </a:lnSpc>
              <a:spcBef>
                <a:spcPct val="0"/>
              </a:spcBef>
              <a:spcAft>
                <a:spcPct val="75000"/>
              </a:spcAft>
              <a:buFontTx/>
              <a:buNone/>
            </a:pPr>
            <a:r>
              <a:rPr lang="en-US" altLang="en-US" sz="2800" dirty="0">
                <a:solidFill>
                  <a:schemeClr val="bg1"/>
                </a:solidFill>
                <a:latin typeface="Arial" panose="020B0604020202020204" pitchFamily="34" charset="0"/>
                <a:cs typeface="Arial" panose="020B0604020202020204" pitchFamily="34" charset="0"/>
              </a:rPr>
              <a:t>(Goethe, cited by Freud, 1830)</a:t>
            </a:r>
            <a:endParaRPr lang="en-US" alt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371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66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4" end="4"/>
                                            </p:txEl>
                                          </p:spTgt>
                                        </p:tgtEl>
                                        <p:attrNameLst>
                                          <p:attrName>ppt_c</p:attrName>
                                        </p:attrNameLst>
                                      </p:cBhvr>
                                      <p:to>
                                        <a:srgbClr val="66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5" end="5"/>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8" name="Text Placeholder 2"/>
          <p:cNvSpPr>
            <a:spLocks noGrp="1"/>
          </p:cNvSpPr>
          <p:nvPr>
            <p:ph type="body" sz="half" idx="1"/>
          </p:nvPr>
        </p:nvSpPr>
        <p:spPr>
          <a:xfrm>
            <a:off x="533400" y="1371601"/>
            <a:ext cx="8077200" cy="1611124"/>
          </a:xfrm>
        </p:spPr>
        <p:txBody>
          <a:bodyPr>
            <a:noAutofit/>
          </a:bodyPr>
          <a:lstStyle/>
          <a:p>
            <a:pPr marL="0" indent="0">
              <a:buNone/>
            </a:pPr>
            <a:r>
              <a:rPr lang="en-US" dirty="0">
                <a:solidFill>
                  <a:srgbClr val="FFCC99"/>
                </a:solidFill>
              </a:rPr>
              <a:t>Endless pictures can be marshalled to underscore both the terrors and joys of nature.  Threats and dangers are balanced by sublime beauty. </a:t>
            </a:r>
          </a:p>
          <a:p>
            <a:pPr marL="0" indent="0">
              <a:buNone/>
            </a:pPr>
            <a:endParaRPr lang="en-US" sz="2600" dirty="0">
              <a:solidFill>
                <a:schemeClr val="bg1"/>
              </a:solidFill>
            </a:endParaRPr>
          </a:p>
        </p:txBody>
      </p:sp>
      <p:sp>
        <p:nvSpPr>
          <p:cNvPr id="3" name="Rectangle 2"/>
          <p:cNvSpPr/>
          <p:nvPr/>
        </p:nvSpPr>
        <p:spPr>
          <a:xfrm>
            <a:off x="685800" y="4087706"/>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10840902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3" name="TextBox 2"/>
          <p:cNvSpPr txBox="1"/>
          <p:nvPr/>
        </p:nvSpPr>
        <p:spPr>
          <a:xfrm>
            <a:off x="609600" y="605262"/>
            <a:ext cx="7924800" cy="5607689"/>
          </a:xfrm>
          <a:prstGeom prst="rect">
            <a:avLst/>
          </a:prstGeom>
          <a:noFill/>
        </p:spPr>
        <p:txBody>
          <a:bodyPr wrap="square" rtlCol="0">
            <a:spAutoFit/>
          </a:bodyPr>
          <a:lstStyle/>
          <a:p>
            <a:pPr>
              <a:lnSpc>
                <a:spcPct val="80000"/>
              </a:lnSpc>
            </a:pPr>
            <a:r>
              <a:rPr lang="en-US" altLang="en-US" sz="2400" dirty="0">
                <a:solidFill>
                  <a:srgbClr val="FFFF00"/>
                </a:solidFill>
              </a:rPr>
              <a:t> </a:t>
            </a:r>
            <a:r>
              <a:rPr lang="en-US" b="1" dirty="0">
                <a:solidFill>
                  <a:srgbClr val="FFFF00"/>
                </a:solidFill>
              </a:rPr>
              <a:t>"</a:t>
            </a:r>
            <a:r>
              <a:rPr lang="en-US" sz="3200" b="1" dirty="0">
                <a:solidFill>
                  <a:srgbClr val="FFFF00"/>
                </a:solidFill>
              </a:rPr>
              <a:t>Goethe and Humboldt believed, adapting ideas from Kant's third </a:t>
            </a:r>
            <a:r>
              <a:rPr lang="en-US" sz="3200" b="1" i="1" dirty="0">
                <a:solidFill>
                  <a:srgbClr val="FFFF00"/>
                </a:solidFill>
              </a:rPr>
              <a:t>Critique</a:t>
            </a:r>
            <a:r>
              <a:rPr lang="en-US" sz="3200" b="1" dirty="0">
                <a:solidFill>
                  <a:srgbClr val="FFFF00"/>
                </a:solidFill>
              </a:rPr>
              <a:t>, that aesthetic judgment complemented scientific understanding</a:t>
            </a:r>
          </a:p>
          <a:p>
            <a:pPr>
              <a:lnSpc>
                <a:spcPct val="80000"/>
              </a:lnSpc>
            </a:pPr>
            <a:endParaRPr lang="en-US" sz="3200" b="1" dirty="0">
              <a:solidFill>
                <a:srgbClr val="FFFF00"/>
              </a:solidFill>
            </a:endParaRPr>
          </a:p>
          <a:p>
            <a:pPr>
              <a:lnSpc>
                <a:spcPct val="80000"/>
              </a:lnSpc>
            </a:pPr>
            <a:r>
              <a:rPr lang="en-US" sz="3200" b="1" dirty="0">
                <a:solidFill>
                  <a:srgbClr val="FFFF00"/>
                </a:solidFill>
              </a:rPr>
              <a:t>... each in its own mode captured the laws of nature, the principles according to which nature exhibited a unity underlying an ever astonishing variety. </a:t>
            </a:r>
          </a:p>
          <a:p>
            <a:pPr>
              <a:lnSpc>
                <a:spcPct val="80000"/>
              </a:lnSpc>
            </a:pPr>
            <a:endParaRPr lang="en-US" sz="3200" b="1" dirty="0">
              <a:solidFill>
                <a:srgbClr val="FFFF00"/>
              </a:solidFill>
            </a:endParaRPr>
          </a:p>
          <a:p>
            <a:pPr>
              <a:lnSpc>
                <a:spcPct val="80000"/>
              </a:lnSpc>
            </a:pPr>
            <a:r>
              <a:rPr lang="en-US" sz="3200" b="1" dirty="0">
                <a:solidFill>
                  <a:srgbClr val="FF7C80"/>
                </a:solidFill>
              </a:rPr>
              <a:t>With Haeckel, aesthetic judgment would be fused with Darwinian understanding through a love now lifted beyond the individual."</a:t>
            </a:r>
            <a:r>
              <a:rPr lang="en-US" sz="3200" dirty="0">
                <a:solidFill>
                  <a:srgbClr val="FF7C80"/>
                </a:solidFill>
              </a:rPr>
              <a:t>  </a:t>
            </a:r>
            <a:r>
              <a:rPr lang="en-US" sz="3200" dirty="0">
                <a:solidFill>
                  <a:srgbClr val="FFFF00"/>
                </a:solidFill>
              </a:rPr>
              <a:t>			      </a:t>
            </a:r>
            <a:r>
              <a:rPr lang="en-US" sz="2400" dirty="0">
                <a:solidFill>
                  <a:schemeClr val="accent6">
                    <a:lumMod val="40000"/>
                    <a:lumOff val="60000"/>
                  </a:schemeClr>
                </a:solidFill>
              </a:rPr>
              <a:t>--</a:t>
            </a:r>
            <a:r>
              <a:rPr lang="en-US" sz="2400" dirty="0" err="1">
                <a:solidFill>
                  <a:schemeClr val="accent6">
                    <a:lumMod val="40000"/>
                    <a:lumOff val="60000"/>
                  </a:schemeClr>
                </a:solidFill>
              </a:rPr>
              <a:t>Rbt</a:t>
            </a:r>
            <a:r>
              <a:rPr lang="en-US" sz="2400" dirty="0">
                <a:solidFill>
                  <a:schemeClr val="accent6">
                    <a:lumMod val="40000"/>
                    <a:lumOff val="60000"/>
                  </a:schemeClr>
                </a:solidFill>
              </a:rPr>
              <a:t> Richards 2004</a:t>
            </a:r>
            <a:endParaRPr lang="en-US" altLang="en-US" sz="3200" dirty="0">
              <a:solidFill>
                <a:schemeClr val="accent6">
                  <a:lumMod val="40000"/>
                  <a:lumOff val="60000"/>
                </a:schemeClr>
              </a:solidFill>
            </a:endParaRPr>
          </a:p>
        </p:txBody>
      </p:sp>
    </p:spTree>
    <p:extLst>
      <p:ext uri="{BB962C8B-B14F-4D97-AF65-F5344CB8AC3E}">
        <p14:creationId xmlns:p14="http://schemas.microsoft.com/office/powerpoint/2010/main" val="28598793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1323439"/>
          </a:xfrm>
          <a:prstGeom prst="rect">
            <a:avLst/>
          </a:prstGeom>
        </p:spPr>
        <p:txBody>
          <a:bodyPr wrap="square">
            <a:spAutoFit/>
          </a:bodyPr>
          <a:lstStyle/>
          <a:p>
            <a:pPr algn="ctr"/>
            <a:r>
              <a:rPr lang="en-US" sz="4000" b="1" dirty="0">
                <a:solidFill>
                  <a:schemeClr val="bg1"/>
                </a:solidFill>
              </a:rPr>
              <a:t>A struggle between worldviews of humanity’s relationship with nature</a:t>
            </a:r>
            <a:endParaRPr lang="en-US" sz="3600" dirty="0">
              <a:solidFill>
                <a:schemeClr val="bg1"/>
              </a:solidFill>
            </a:endParaRPr>
          </a:p>
        </p:txBody>
      </p:sp>
      <p:sp>
        <p:nvSpPr>
          <p:cNvPr id="6" name="TextBox 5"/>
          <p:cNvSpPr txBox="1"/>
          <p:nvPr/>
        </p:nvSpPr>
        <p:spPr>
          <a:xfrm>
            <a:off x="612527" y="1752600"/>
            <a:ext cx="7772400" cy="4662815"/>
          </a:xfrm>
          <a:prstGeom prst="rect">
            <a:avLst/>
          </a:prstGeom>
          <a:noFill/>
        </p:spPr>
        <p:txBody>
          <a:bodyPr wrap="square" rtlCol="0">
            <a:spAutoFit/>
          </a:bodyPr>
          <a:lstStyle/>
          <a:p>
            <a:pPr algn="ctr"/>
            <a:r>
              <a:rPr lang="en-US" sz="2800" kern="0" dirty="0">
                <a:solidFill>
                  <a:schemeClr val="bg1"/>
                </a:solidFill>
              </a:rPr>
              <a:t>CHANGE: innovative versus traditional world-views – the “maelstrom of disintegration and renewal”--  examples of expression in “culture wars” might be:</a:t>
            </a:r>
          </a:p>
          <a:p>
            <a:endParaRPr lang="en-US" sz="2400" kern="0" dirty="0">
              <a:solidFill>
                <a:schemeClr val="bg1"/>
              </a:solidFill>
            </a:endParaRPr>
          </a:p>
          <a:p>
            <a:pPr marL="623888" indent="-333375">
              <a:spcBef>
                <a:spcPts val="600"/>
              </a:spcBef>
              <a:spcAft>
                <a:spcPts val="600"/>
              </a:spcAft>
              <a:buFont typeface="Arial" panose="020B0604020202020204" pitchFamily="34" charset="0"/>
              <a:buChar char="•"/>
            </a:pPr>
            <a:r>
              <a:rPr lang="en-US" sz="2400" kern="0" dirty="0">
                <a:solidFill>
                  <a:schemeClr val="bg1"/>
                </a:solidFill>
              </a:rPr>
              <a:t>SCIENTIFIC observation and BIBLICAL literalism </a:t>
            </a:r>
          </a:p>
          <a:p>
            <a:pPr marL="623888" indent="-333375">
              <a:spcBef>
                <a:spcPts val="600"/>
              </a:spcBef>
              <a:spcAft>
                <a:spcPts val="600"/>
              </a:spcAft>
              <a:buFont typeface="Arial" panose="020B0604020202020204" pitchFamily="34" charset="0"/>
              <a:buChar char="•"/>
            </a:pPr>
            <a:r>
              <a:rPr lang="en-US" sz="2400" kern="0" dirty="0">
                <a:solidFill>
                  <a:schemeClr val="bg1"/>
                </a:solidFill>
              </a:rPr>
              <a:t>REDUCTIONISM and HOLISM </a:t>
            </a:r>
          </a:p>
          <a:p>
            <a:pPr marL="623888" indent="-333375">
              <a:spcBef>
                <a:spcPts val="600"/>
              </a:spcBef>
              <a:spcAft>
                <a:spcPts val="600"/>
              </a:spcAft>
              <a:buFont typeface="Arial" panose="020B0604020202020204" pitchFamily="34" charset="0"/>
              <a:buChar char="•"/>
            </a:pPr>
            <a:r>
              <a:rPr lang="en-US" sz="2400" kern="0" dirty="0">
                <a:solidFill>
                  <a:schemeClr val="bg1"/>
                </a:solidFill>
              </a:rPr>
              <a:t>REASON and PASSION; Science and Religion </a:t>
            </a:r>
          </a:p>
          <a:p>
            <a:pPr marL="623888" indent="-333375">
              <a:spcBef>
                <a:spcPts val="600"/>
              </a:spcBef>
              <a:spcAft>
                <a:spcPts val="600"/>
              </a:spcAft>
              <a:buFont typeface="Arial" panose="020B0604020202020204" pitchFamily="34" charset="0"/>
              <a:buChar char="•"/>
            </a:pPr>
            <a:r>
              <a:rPr lang="en-US" sz="2400" kern="0" dirty="0">
                <a:solidFill>
                  <a:schemeClr val="bg1"/>
                </a:solidFill>
              </a:rPr>
              <a:t>CONSCIOUS and NONCONSCIOUS decision making (Freud)</a:t>
            </a:r>
          </a:p>
          <a:p>
            <a:pPr marL="623888" indent="-333375">
              <a:spcBef>
                <a:spcPts val="600"/>
              </a:spcBef>
              <a:spcAft>
                <a:spcPts val="600"/>
              </a:spcAft>
              <a:buFont typeface="Arial" panose="020B0604020202020204" pitchFamily="34" charset="0"/>
              <a:buChar char="•"/>
            </a:pPr>
            <a:r>
              <a:rPr lang="en-US" sz="2400" kern="0" dirty="0">
                <a:solidFill>
                  <a:schemeClr val="bg1"/>
                </a:solidFill>
              </a:rPr>
              <a:t>HUMAN DOMINION  or PARTICIPATION in NATURE   </a:t>
            </a:r>
            <a:endParaRPr lang="en-US" sz="2400" dirty="0"/>
          </a:p>
        </p:txBody>
      </p:sp>
    </p:spTree>
    <p:extLst>
      <p:ext uri="{BB962C8B-B14F-4D97-AF65-F5344CB8AC3E}">
        <p14:creationId xmlns:p14="http://schemas.microsoft.com/office/powerpoint/2010/main" val="41424925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1323439"/>
          </a:xfrm>
          <a:prstGeom prst="rect">
            <a:avLst/>
          </a:prstGeom>
        </p:spPr>
        <p:txBody>
          <a:bodyPr wrap="square">
            <a:spAutoFit/>
          </a:bodyPr>
          <a:lstStyle/>
          <a:p>
            <a:pPr algn="ctr"/>
            <a:r>
              <a:rPr lang="en-US" sz="4000" b="1" dirty="0">
                <a:solidFill>
                  <a:schemeClr val="bg1"/>
                </a:solidFill>
              </a:rPr>
              <a:t>A struggle between worldviews of humanity’s relationship with nature</a:t>
            </a:r>
            <a:endParaRPr lang="en-US" sz="3600" dirty="0">
              <a:solidFill>
                <a:schemeClr val="bg1"/>
              </a:solidFill>
            </a:endParaRPr>
          </a:p>
        </p:txBody>
      </p:sp>
      <p:sp>
        <p:nvSpPr>
          <p:cNvPr id="6" name="TextBox 5"/>
          <p:cNvSpPr txBox="1"/>
          <p:nvPr/>
        </p:nvSpPr>
        <p:spPr>
          <a:xfrm>
            <a:off x="647700" y="2057400"/>
            <a:ext cx="7772400" cy="2246769"/>
          </a:xfrm>
          <a:prstGeom prst="rect">
            <a:avLst/>
          </a:prstGeom>
          <a:noFill/>
        </p:spPr>
        <p:txBody>
          <a:bodyPr wrap="square" rtlCol="0">
            <a:spAutoFit/>
          </a:bodyPr>
          <a:lstStyle/>
          <a:p>
            <a:pPr marL="623888" indent="-333375">
              <a:spcBef>
                <a:spcPts val="600"/>
              </a:spcBef>
              <a:spcAft>
                <a:spcPts val="600"/>
              </a:spcAft>
              <a:buFont typeface="Arial" panose="020B0604020202020204" pitchFamily="34" charset="0"/>
              <a:buChar char="•"/>
            </a:pPr>
            <a:r>
              <a:rPr lang="en-US" sz="2400" kern="0" dirty="0">
                <a:solidFill>
                  <a:schemeClr val="bg1"/>
                </a:solidFill>
              </a:rPr>
              <a:t>REALISM and EXPRESSIONISM; OBJECTIVE versus SUBJECTIVE REPRESENTATIONS of nature</a:t>
            </a:r>
          </a:p>
          <a:p>
            <a:pPr marL="623888" indent="-333375">
              <a:spcBef>
                <a:spcPts val="600"/>
              </a:spcBef>
              <a:spcAft>
                <a:spcPts val="600"/>
              </a:spcAft>
              <a:buFont typeface="Arial" panose="020B0604020202020204" pitchFamily="34" charset="0"/>
              <a:buChar char="•"/>
            </a:pPr>
            <a:r>
              <a:rPr lang="en-US" sz="2400" kern="0" dirty="0">
                <a:solidFill>
                  <a:schemeClr val="bg1"/>
                </a:solidFill>
              </a:rPr>
              <a:t>TRANSMISSION of an IDEALISTIC or a REALISTIC NARRATIVE </a:t>
            </a:r>
          </a:p>
          <a:p>
            <a:pPr marL="623888" indent="-333375">
              <a:spcBef>
                <a:spcPts val="600"/>
              </a:spcBef>
              <a:spcAft>
                <a:spcPts val="600"/>
              </a:spcAft>
              <a:buFont typeface="Arial" panose="020B0604020202020204" pitchFamily="34" charset="0"/>
              <a:buChar char="•"/>
            </a:pPr>
            <a:r>
              <a:rPr lang="en-US" sz="2400" kern="0" dirty="0">
                <a:solidFill>
                  <a:schemeClr val="bg1"/>
                </a:solidFill>
              </a:rPr>
              <a:t>EPHEMERAL versus ETERNAL  </a:t>
            </a:r>
            <a:endParaRPr lang="en-US" sz="2400" dirty="0"/>
          </a:p>
        </p:txBody>
      </p:sp>
    </p:spTree>
    <p:extLst>
      <p:ext uri="{BB962C8B-B14F-4D97-AF65-F5344CB8AC3E}">
        <p14:creationId xmlns:p14="http://schemas.microsoft.com/office/powerpoint/2010/main" val="30302976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6" name="Text Placeholder 2"/>
          <p:cNvSpPr txBox="1">
            <a:spLocks/>
          </p:cNvSpPr>
          <p:nvPr/>
        </p:nvSpPr>
        <p:spPr bwMode="auto">
          <a:xfrm>
            <a:off x="495300" y="1143000"/>
            <a:ext cx="8267700" cy="51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Aft>
                <a:spcPts val="1800"/>
              </a:spcAft>
              <a:buFontTx/>
              <a:buNone/>
            </a:pPr>
            <a:r>
              <a:rPr lang="en-US" b="1" kern="0" dirty="0">
                <a:solidFill>
                  <a:schemeClr val="bg1"/>
                </a:solidFill>
              </a:rPr>
              <a:t>This is both PRACTICAL and SPIRITUAL</a:t>
            </a:r>
          </a:p>
          <a:p>
            <a:pPr marL="631825" indent="-406400">
              <a:spcAft>
                <a:spcPts val="1800"/>
              </a:spcAft>
            </a:pPr>
            <a:r>
              <a:rPr lang="en-US" kern="0" dirty="0">
                <a:solidFill>
                  <a:schemeClr val="bg1"/>
                </a:solidFill>
              </a:rPr>
              <a:t>We must meet BIOLOGICAL NEEDS:  seek to </a:t>
            </a:r>
            <a:r>
              <a:rPr lang="en-US" b="1" kern="0" dirty="0">
                <a:solidFill>
                  <a:schemeClr val="bg1"/>
                </a:solidFill>
              </a:rPr>
              <a:t>control</a:t>
            </a:r>
            <a:r>
              <a:rPr lang="en-US" kern="0" dirty="0">
                <a:solidFill>
                  <a:schemeClr val="bg1"/>
                </a:solidFill>
              </a:rPr>
              <a:t> what we fear for our own safety</a:t>
            </a:r>
          </a:p>
          <a:p>
            <a:pPr marL="631825" indent="-406400">
              <a:spcAft>
                <a:spcPts val="1800"/>
              </a:spcAft>
            </a:pPr>
            <a:r>
              <a:rPr lang="en-US" kern="0" dirty="0">
                <a:solidFill>
                  <a:schemeClr val="bg1"/>
                </a:solidFill>
              </a:rPr>
              <a:t>we can </a:t>
            </a:r>
            <a:r>
              <a:rPr lang="en-US" b="1" kern="0" dirty="0">
                <a:solidFill>
                  <a:schemeClr val="bg1"/>
                </a:solidFill>
              </a:rPr>
              <a:t>emulate </a:t>
            </a:r>
            <a:r>
              <a:rPr lang="en-US" kern="0" dirty="0">
                <a:solidFill>
                  <a:schemeClr val="bg1"/>
                </a:solidFill>
              </a:rPr>
              <a:t>what we observe in order to appropriate its power </a:t>
            </a:r>
          </a:p>
          <a:p>
            <a:pPr marL="631825" indent="-406400">
              <a:spcAft>
                <a:spcPts val="1800"/>
              </a:spcAft>
            </a:pPr>
            <a:r>
              <a:rPr lang="en-US" kern="0" dirty="0">
                <a:solidFill>
                  <a:schemeClr val="bg1"/>
                </a:solidFill>
              </a:rPr>
              <a:t>Our experience of nature –horizon after horizon of </a:t>
            </a:r>
            <a:r>
              <a:rPr lang="en-US" i="1" kern="0" dirty="0">
                <a:solidFill>
                  <a:schemeClr val="bg1"/>
                </a:solidFill>
              </a:rPr>
              <a:t>mystery</a:t>
            </a:r>
            <a:r>
              <a:rPr lang="en-US" kern="0" dirty="0">
                <a:solidFill>
                  <a:schemeClr val="bg1"/>
                </a:solidFill>
              </a:rPr>
              <a:t>-- is also a great wellspring of spirituality</a:t>
            </a:r>
            <a:endParaRPr lang="en-US" sz="2800" kern="0" dirty="0">
              <a:solidFill>
                <a:schemeClr val="bg1"/>
              </a:solidFill>
            </a:endParaRPr>
          </a:p>
        </p:txBody>
      </p:sp>
    </p:spTree>
    <p:extLst>
      <p:ext uri="{BB962C8B-B14F-4D97-AF65-F5344CB8AC3E}">
        <p14:creationId xmlns:p14="http://schemas.microsoft.com/office/powerpoint/2010/main" val="190287067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8" name="Text Placeholder 2"/>
          <p:cNvSpPr>
            <a:spLocks noGrp="1"/>
          </p:cNvSpPr>
          <p:nvPr>
            <p:ph type="body" sz="half" idx="1"/>
          </p:nvPr>
        </p:nvSpPr>
        <p:spPr>
          <a:xfrm>
            <a:off x="304800" y="1371600"/>
            <a:ext cx="8305800" cy="5065931"/>
          </a:xfrm>
        </p:spPr>
        <p:txBody>
          <a:bodyPr>
            <a:noAutofit/>
          </a:bodyPr>
          <a:lstStyle/>
          <a:p>
            <a:pPr marL="0" indent="0">
              <a:spcAft>
                <a:spcPts val="1200"/>
              </a:spcAft>
              <a:buNone/>
            </a:pPr>
            <a:r>
              <a:rPr lang="en-US" sz="2800" dirty="0">
                <a:solidFill>
                  <a:schemeClr val="bg1"/>
                </a:solidFill>
              </a:rPr>
              <a:t>IDENTITY CRISIS:  we can are reminded of the fragility of our species … but then we can exalt in our triumph over the adversities nature can present</a:t>
            </a:r>
          </a:p>
          <a:p>
            <a:pPr marL="395288" indent="-395288">
              <a:spcAft>
                <a:spcPts val="1200"/>
              </a:spcAft>
              <a:buNone/>
            </a:pPr>
            <a:r>
              <a:rPr lang="en-US" sz="2800" dirty="0">
                <a:solidFill>
                  <a:schemeClr val="bg1"/>
                </a:solidFill>
              </a:rPr>
              <a:t>	– we defend ourselves from predators …we survive winter the exigencies of climate, we have tamed fire </a:t>
            </a:r>
            <a:r>
              <a:rPr lang="en-US" sz="2400" dirty="0">
                <a:solidFill>
                  <a:schemeClr val="bg1"/>
                </a:solidFill>
              </a:rPr>
              <a:t>(now we’re seeking to tame nuclear fusion)</a:t>
            </a:r>
            <a:r>
              <a:rPr lang="en-US" sz="2800" dirty="0">
                <a:solidFill>
                  <a:schemeClr val="bg1"/>
                </a:solidFill>
              </a:rPr>
              <a:t>, </a:t>
            </a:r>
          </a:p>
          <a:p>
            <a:pPr marL="395288" indent="-395288">
              <a:spcAft>
                <a:spcPts val="1200"/>
              </a:spcAft>
              <a:buNone/>
            </a:pPr>
            <a:r>
              <a:rPr lang="en-US" sz="2800" dirty="0">
                <a:solidFill>
                  <a:schemeClr val="bg1"/>
                </a:solidFill>
              </a:rPr>
              <a:t>We experience a stressful tension when we “shift gears” from a sense of </a:t>
            </a:r>
            <a:r>
              <a:rPr lang="en-US" sz="2400" dirty="0">
                <a:solidFill>
                  <a:schemeClr val="bg1"/>
                </a:solidFill>
              </a:rPr>
              <a:t>our fragility and vulnerability in the face of a sense of mastery and control (bordering on omnipotence) </a:t>
            </a:r>
          </a:p>
          <a:p>
            <a:pPr marL="395288" indent="-395288">
              <a:spcAft>
                <a:spcPts val="1200"/>
              </a:spcAft>
              <a:buNone/>
            </a:pPr>
            <a:r>
              <a:rPr lang="en-US" sz="2400" dirty="0">
                <a:solidFill>
                  <a:schemeClr val="bg1"/>
                </a:solidFill>
              </a:rPr>
              <a:t>BIOLOGICAL NEEDS are implied by “nature deprivation disorder”</a:t>
            </a:r>
          </a:p>
        </p:txBody>
      </p:sp>
    </p:spTree>
    <p:extLst>
      <p:ext uri="{BB962C8B-B14F-4D97-AF65-F5344CB8AC3E}">
        <p14:creationId xmlns:p14="http://schemas.microsoft.com/office/powerpoint/2010/main" val="22073688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8" name="Text Placeholder 2"/>
          <p:cNvSpPr>
            <a:spLocks noGrp="1"/>
          </p:cNvSpPr>
          <p:nvPr>
            <p:ph type="body" sz="half" idx="1"/>
          </p:nvPr>
        </p:nvSpPr>
        <p:spPr>
          <a:xfrm>
            <a:off x="609600" y="1371599"/>
            <a:ext cx="8001000" cy="5065931"/>
          </a:xfrm>
        </p:spPr>
        <p:txBody>
          <a:bodyPr>
            <a:noAutofit/>
          </a:bodyPr>
          <a:lstStyle/>
          <a:p>
            <a:pPr marL="0" indent="0">
              <a:buNone/>
            </a:pPr>
            <a:r>
              <a:rPr lang="en-US" sz="2600" dirty="0">
                <a:solidFill>
                  <a:schemeClr val="bg1"/>
                </a:solidFill>
              </a:rPr>
              <a:t>To facilitate cognitive process of deciding, we often exaggerate the differences between alternatives: Are we “at war” with nature?  Sometimes it seems so.</a:t>
            </a:r>
          </a:p>
          <a:p>
            <a:pPr marL="0" indent="0">
              <a:buNone/>
            </a:pPr>
            <a:endParaRPr lang="en-US" sz="2600" dirty="0">
              <a:solidFill>
                <a:schemeClr val="bg1"/>
              </a:solidFill>
            </a:endParaRPr>
          </a:p>
          <a:p>
            <a:pPr marL="0" indent="0">
              <a:buNone/>
            </a:pPr>
            <a:r>
              <a:rPr lang="en-US" sz="2800" dirty="0">
                <a:solidFill>
                  <a:schemeClr val="bg1"/>
                </a:solidFill>
              </a:rPr>
              <a:t>FREEDOM? </a:t>
            </a:r>
            <a:r>
              <a:rPr lang="en-US" sz="2600" dirty="0">
                <a:solidFill>
                  <a:schemeClr val="bg1"/>
                </a:solidFill>
              </a:rPr>
              <a:t>– means free of “constraints” on one’s will ...  But calculating the cost of freedom involves anticipating the consequences: it is why we have a prefrontal cortex. </a:t>
            </a:r>
          </a:p>
        </p:txBody>
      </p:sp>
    </p:spTree>
    <p:extLst>
      <p:ext uri="{BB962C8B-B14F-4D97-AF65-F5344CB8AC3E}">
        <p14:creationId xmlns:p14="http://schemas.microsoft.com/office/powerpoint/2010/main" val="374931843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284747" y="152399"/>
            <a:ext cx="8458200" cy="2246769"/>
          </a:xfrm>
          <a:prstGeom prst="rect">
            <a:avLst/>
          </a:prstGeom>
        </p:spPr>
        <p:txBody>
          <a:bodyPr wrap="square">
            <a:spAutoFit/>
          </a:bodyPr>
          <a:lstStyle/>
          <a:p>
            <a:pPr algn="ctr"/>
            <a:r>
              <a:rPr lang="en-US" sz="4800" b="1" dirty="0">
                <a:solidFill>
                  <a:schemeClr val="bg1"/>
                </a:solidFill>
              </a:rPr>
              <a:t>There is a “middle path” between extremes</a:t>
            </a:r>
          </a:p>
          <a:p>
            <a:pPr algn="ctr"/>
            <a:endParaRPr lang="en-US" sz="4400" b="1" dirty="0">
              <a:solidFill>
                <a:schemeClr val="bg1"/>
              </a:solidFill>
            </a:endParaRPr>
          </a:p>
        </p:txBody>
      </p:sp>
      <p:sp>
        <p:nvSpPr>
          <p:cNvPr id="8" name="Text Placeholder 2"/>
          <p:cNvSpPr>
            <a:spLocks noGrp="1"/>
          </p:cNvSpPr>
          <p:nvPr>
            <p:ph type="body" sz="half" idx="1"/>
          </p:nvPr>
        </p:nvSpPr>
        <p:spPr>
          <a:xfrm>
            <a:off x="284747" y="2910781"/>
            <a:ext cx="6172200" cy="3668375"/>
          </a:xfrm>
        </p:spPr>
        <p:txBody>
          <a:bodyPr>
            <a:noAutofit/>
          </a:bodyPr>
          <a:lstStyle/>
          <a:p>
            <a:pPr marL="0" indent="0">
              <a:buNone/>
            </a:pPr>
            <a:r>
              <a:rPr lang="en-US" sz="2600" dirty="0">
                <a:solidFill>
                  <a:schemeClr val="bg1"/>
                </a:solidFill>
              </a:rPr>
              <a:t> “</a:t>
            </a:r>
            <a:r>
              <a:rPr lang="en-US" sz="3600" dirty="0">
                <a:solidFill>
                  <a:schemeClr val="bg1"/>
                </a:solidFill>
              </a:rPr>
              <a:t>For the purpose of attaining freedom in the world of nature, man must use natural science to understand, conquer and change nature and thus attain freedom from nature.”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617976"/>
            <a:ext cx="1828800" cy="2340864"/>
          </a:xfrm>
          <a:prstGeom prst="rect">
            <a:avLst/>
          </a:prstGeom>
        </p:spPr>
      </p:pic>
      <p:sp>
        <p:nvSpPr>
          <p:cNvPr id="6" name="TextBox 5"/>
          <p:cNvSpPr txBox="1"/>
          <p:nvPr/>
        </p:nvSpPr>
        <p:spPr>
          <a:xfrm>
            <a:off x="7178040" y="6209824"/>
            <a:ext cx="1600200" cy="369332"/>
          </a:xfrm>
          <a:prstGeom prst="rect">
            <a:avLst/>
          </a:prstGeom>
          <a:noFill/>
        </p:spPr>
        <p:txBody>
          <a:bodyPr wrap="square" rtlCol="0">
            <a:spAutoFit/>
          </a:bodyPr>
          <a:lstStyle/>
          <a:p>
            <a:r>
              <a:rPr lang="en-US" dirty="0">
                <a:solidFill>
                  <a:schemeClr val="bg1"/>
                </a:solidFill>
              </a:rPr>
              <a:t>--Mao, 1940</a:t>
            </a:r>
            <a:endParaRPr lang="en-US" dirty="0"/>
          </a:p>
        </p:txBody>
      </p:sp>
      <p:sp>
        <p:nvSpPr>
          <p:cNvPr id="7" name="Text Placeholder 2"/>
          <p:cNvSpPr txBox="1">
            <a:spLocks/>
          </p:cNvSpPr>
          <p:nvPr/>
        </p:nvSpPr>
        <p:spPr bwMode="auto">
          <a:xfrm>
            <a:off x="457200" y="1783788"/>
            <a:ext cx="832104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600" kern="0" dirty="0">
                <a:solidFill>
                  <a:schemeClr val="bg1"/>
                </a:solidFill>
              </a:rPr>
              <a:t>Ironically this was neglected when thousands of years of Taoist and Confucian culture were set aside:</a:t>
            </a:r>
            <a:endParaRPr lang="en-US" sz="3600" kern="0" dirty="0">
              <a:solidFill>
                <a:schemeClr val="bg1"/>
              </a:solidFill>
            </a:endParaRPr>
          </a:p>
        </p:txBody>
      </p:sp>
    </p:spTree>
    <p:extLst>
      <p:ext uri="{BB962C8B-B14F-4D97-AF65-F5344CB8AC3E}">
        <p14:creationId xmlns:p14="http://schemas.microsoft.com/office/powerpoint/2010/main" val="164124668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04800" y="152400"/>
            <a:ext cx="8458200" cy="1200329"/>
          </a:xfrm>
          <a:prstGeom prst="rect">
            <a:avLst/>
          </a:prstGeom>
        </p:spPr>
        <p:txBody>
          <a:bodyPr wrap="square">
            <a:spAutoFit/>
          </a:bodyPr>
          <a:lstStyle/>
          <a:p>
            <a:pPr algn="ctr"/>
            <a:r>
              <a:rPr lang="en-US" sz="3600" b="1" dirty="0">
                <a:solidFill>
                  <a:schemeClr val="bg1"/>
                </a:solidFill>
              </a:rPr>
              <a:t>Epitomes of integration:   Two </a:t>
            </a:r>
            <a:r>
              <a:rPr lang="en-US" sz="3600" b="1" dirty="0" err="1">
                <a:solidFill>
                  <a:schemeClr val="bg1"/>
                </a:solidFill>
              </a:rPr>
              <a:t>proponants</a:t>
            </a:r>
            <a:r>
              <a:rPr lang="en-US" sz="3600" b="1" dirty="0">
                <a:solidFill>
                  <a:schemeClr val="bg1"/>
                </a:solidFill>
              </a:rPr>
              <a:t> of the emerging worldview</a:t>
            </a:r>
            <a:endParaRPr lang="en-US" sz="3200" dirty="0">
              <a:solidFill>
                <a:schemeClr val="bg1"/>
              </a:solidFill>
            </a:endParaRPr>
          </a:p>
        </p:txBody>
      </p:sp>
      <p:sp>
        <p:nvSpPr>
          <p:cNvPr id="6" name="TextBox 5"/>
          <p:cNvSpPr txBox="1"/>
          <p:nvPr/>
        </p:nvSpPr>
        <p:spPr>
          <a:xfrm>
            <a:off x="385482" y="1828800"/>
            <a:ext cx="5715000" cy="1938992"/>
          </a:xfrm>
          <a:prstGeom prst="rect">
            <a:avLst/>
          </a:prstGeom>
          <a:noFill/>
        </p:spPr>
        <p:txBody>
          <a:bodyPr wrap="square" rtlCol="0">
            <a:spAutoFit/>
          </a:bodyPr>
          <a:lstStyle/>
          <a:p>
            <a:r>
              <a:rPr lang="en-US" sz="2400" kern="0" dirty="0">
                <a:solidFill>
                  <a:schemeClr val="bg1"/>
                </a:solidFill>
              </a:rPr>
              <a:t>Ernst HAECKEL – the scientist -- an eminent zoologist who sought to express himself through art –He exemplified the intertwining of art and science for popular culture</a:t>
            </a:r>
            <a:endParaRPr lang="en-US" sz="2400" dirty="0"/>
          </a:p>
        </p:txBody>
      </p:sp>
      <p:sp>
        <p:nvSpPr>
          <p:cNvPr id="9" name="Rectangle 8"/>
          <p:cNvSpPr/>
          <p:nvPr/>
        </p:nvSpPr>
        <p:spPr>
          <a:xfrm>
            <a:off x="2763169" y="4684889"/>
            <a:ext cx="5486400" cy="1938992"/>
          </a:xfrm>
          <a:prstGeom prst="rect">
            <a:avLst/>
          </a:prstGeom>
        </p:spPr>
        <p:txBody>
          <a:bodyPr wrap="square">
            <a:spAutoFit/>
          </a:bodyPr>
          <a:lstStyle/>
          <a:p>
            <a:pPr marL="365760" lvl="0">
              <a:spcBef>
                <a:spcPts val="1200"/>
              </a:spcBef>
            </a:pPr>
            <a:r>
              <a:rPr lang="en-US" sz="2400" kern="0" dirty="0">
                <a:solidFill>
                  <a:srgbClr val="FFFFFF"/>
                </a:solidFill>
              </a:rPr>
              <a:t>Antoni GAUDI – the artist – Barcelona’s greatest architect whose sense of nature inspired all his work and its ultimate expression in one of the world’s great cathedrals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191000"/>
            <a:ext cx="1673474" cy="22957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656119"/>
            <a:ext cx="1608515" cy="2493198"/>
          </a:xfrm>
          <a:prstGeom prst="rect">
            <a:avLst/>
          </a:prstGeom>
        </p:spPr>
      </p:pic>
    </p:spTree>
    <p:extLst>
      <p:ext uri="{BB962C8B-B14F-4D97-AF65-F5344CB8AC3E}">
        <p14:creationId xmlns:p14="http://schemas.microsoft.com/office/powerpoint/2010/main" val="321398785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320675" y="2362200"/>
            <a:ext cx="4114800" cy="414267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marL="171450" indent="-171450"/>
            <a:r>
              <a:rPr lang="en-US" sz="2800" dirty="0">
                <a:solidFill>
                  <a:schemeClr val="bg1"/>
                </a:solidFill>
              </a:rPr>
              <a:t>Ernst Haeckel </a:t>
            </a:r>
            <a:r>
              <a:rPr lang="en-US" sz="2000" dirty="0">
                <a:solidFill>
                  <a:schemeClr val="bg1"/>
                </a:solidFill>
              </a:rPr>
              <a:t>(</a:t>
            </a:r>
            <a:r>
              <a:rPr lang="en-US" sz="2000" i="1" dirty="0">
                <a:solidFill>
                  <a:schemeClr val="bg1"/>
                </a:solidFill>
              </a:rPr>
              <a:t>seated</a:t>
            </a:r>
            <a:r>
              <a:rPr lang="en-US" sz="2000" dirty="0">
                <a:solidFill>
                  <a:schemeClr val="bg1"/>
                </a:solidFill>
              </a:rPr>
              <a:t>) </a:t>
            </a:r>
            <a:r>
              <a:rPr lang="en-US" sz="2800" dirty="0">
                <a:solidFill>
                  <a:schemeClr val="bg1"/>
                </a:solidFill>
              </a:rPr>
              <a:t>and his assistant Nikolai </a:t>
            </a:r>
            <a:r>
              <a:rPr lang="en-US" sz="2800" dirty="0" err="1">
                <a:solidFill>
                  <a:schemeClr val="bg1"/>
                </a:solidFill>
              </a:rPr>
              <a:t>Miklucho</a:t>
            </a:r>
            <a:r>
              <a:rPr lang="en-US" sz="2800" dirty="0">
                <a:solidFill>
                  <a:schemeClr val="bg1"/>
                </a:solidFill>
              </a:rPr>
              <a:t> on the way to the Canary Islands in 1866. </a:t>
            </a:r>
          </a:p>
          <a:p>
            <a:pPr marL="171450" indent="-171450"/>
            <a:endParaRPr lang="en-US" sz="2800" dirty="0">
              <a:solidFill>
                <a:schemeClr val="bg1"/>
              </a:solidFill>
            </a:endParaRPr>
          </a:p>
          <a:p>
            <a:pPr marL="171450" indent="-171450"/>
            <a:r>
              <a:rPr lang="en-US" sz="2800" dirty="0">
                <a:solidFill>
                  <a:schemeClr val="bg1"/>
                </a:solidFill>
              </a:rPr>
              <a:t>Haeckel had just visited Darwin in the village of </a:t>
            </a:r>
            <a:r>
              <a:rPr lang="en-US" sz="2800" dirty="0" err="1">
                <a:solidFill>
                  <a:schemeClr val="bg1"/>
                </a:solidFill>
              </a:rPr>
              <a:t>Downe</a:t>
            </a:r>
            <a:r>
              <a:rPr lang="en-US" sz="2800" dirty="0">
                <a:solidFill>
                  <a:schemeClr val="bg1"/>
                </a:solidFill>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262" y="1600200"/>
            <a:ext cx="3827033" cy="499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220"/>
            <a:ext cx="88709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541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66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33400" y="2971800"/>
            <a:ext cx="3429000" cy="3539430"/>
          </a:xfrm>
          <a:prstGeom prst="rect">
            <a:avLst/>
          </a:prstGeom>
          <a:noFill/>
        </p:spPr>
        <p:txBody>
          <a:bodyPr wrap="square" rtlCol="0">
            <a:spAutoFit/>
          </a:bodyPr>
          <a:lstStyle/>
          <a:p>
            <a:r>
              <a:rPr lang="en-US" sz="2800" dirty="0"/>
              <a:t>Haeckel, encouraged by Darwin’s enthusiasm for the etchings of radiolarians in his 1864 book became his most influential advocate </a:t>
            </a:r>
            <a:r>
              <a:rPr lang="en-US" sz="16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5720"/>
            <a:ext cx="4834890" cy="6858000"/>
          </a:xfrm>
          <a:prstGeom prst="rect">
            <a:avLst/>
          </a:prstGeom>
        </p:spPr>
      </p:pic>
      <p:sp>
        <p:nvSpPr>
          <p:cNvPr id="3" name="TextBox 2"/>
          <p:cNvSpPr txBox="1"/>
          <p:nvPr/>
        </p:nvSpPr>
        <p:spPr>
          <a:xfrm>
            <a:off x="368449" y="533400"/>
            <a:ext cx="3581400" cy="1754326"/>
          </a:xfrm>
          <a:prstGeom prst="rect">
            <a:avLst/>
          </a:prstGeom>
          <a:noFill/>
        </p:spPr>
        <p:txBody>
          <a:bodyPr wrap="square" rtlCol="0">
            <a:spAutoFit/>
          </a:bodyPr>
          <a:lstStyle/>
          <a:p>
            <a:r>
              <a:rPr lang="en-US" sz="2800" i="1" dirty="0">
                <a:solidFill>
                  <a:schemeClr val="tx2"/>
                </a:solidFill>
              </a:rPr>
              <a:t>“The most magnificent works which I have ever seen,,,”   </a:t>
            </a:r>
          </a:p>
          <a:p>
            <a:pPr algn="r"/>
            <a:r>
              <a:rPr lang="en-US" sz="2400" i="1" dirty="0">
                <a:solidFill>
                  <a:schemeClr val="tx2"/>
                </a:solidFill>
              </a:rPr>
              <a:t>--Darwin to Haeckel</a:t>
            </a:r>
          </a:p>
        </p:txBody>
      </p:sp>
    </p:spTree>
    <p:extLst>
      <p:ext uri="{BB962C8B-B14F-4D97-AF65-F5344CB8AC3E}">
        <p14:creationId xmlns:p14="http://schemas.microsoft.com/office/powerpoint/2010/main" val="40565712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374676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80021" y="152400"/>
            <a:ext cx="4267200" cy="1143000"/>
          </a:xfrm>
        </p:spPr>
        <p:txBody>
          <a:bodyPr/>
          <a:lstStyle/>
          <a:p>
            <a:r>
              <a:rPr lang="en-US" altLang="en-US" sz="4000" dirty="0"/>
              <a:t>Haeckel’s influence</a:t>
            </a:r>
          </a:p>
        </p:txBody>
      </p:sp>
      <p:pic>
        <p:nvPicPr>
          <p:cNvPr id="7175" name="Picture 7" descr="Haeckel-1-a"/>
          <p:cNvPicPr>
            <a:picLocks noGrp="1" noChangeAspect="1" noChangeArrowheads="1"/>
          </p:cNvPicPr>
          <p:nvPr>
            <p:ph type="clipArt" sz="half" idx="1"/>
          </p:nvPr>
        </p:nvPicPr>
        <p:blipFill>
          <a:blip r:embed="rId3" cstate="print">
            <a:extLst>
              <a:ext uri="{28A0092B-C50C-407E-A947-70E740481C1C}">
                <a14:useLocalDpi xmlns:a14="http://schemas.microsoft.com/office/drawing/2010/main" val="0"/>
              </a:ext>
            </a:extLst>
          </a:blip>
          <a:srcRect/>
          <a:stretch>
            <a:fillRect/>
          </a:stretch>
        </p:blipFill>
        <p:spPr>
          <a:xfrm>
            <a:off x="152400" y="1181100"/>
            <a:ext cx="3272118" cy="5562600"/>
          </a:xfrm>
        </p:spPr>
      </p:pic>
      <p:sp>
        <p:nvSpPr>
          <p:cNvPr id="2" name="TextBox 1"/>
          <p:cNvSpPr txBox="1"/>
          <p:nvPr/>
        </p:nvSpPr>
        <p:spPr>
          <a:xfrm>
            <a:off x="3810000" y="1295400"/>
            <a:ext cx="5291889" cy="3847207"/>
          </a:xfrm>
          <a:prstGeom prst="rect">
            <a:avLst/>
          </a:prstGeom>
          <a:noFill/>
        </p:spPr>
        <p:txBody>
          <a:bodyPr wrap="square" rtlCol="0">
            <a:spAutoFit/>
          </a:bodyPr>
          <a:lstStyle/>
          <a:p>
            <a:r>
              <a:rPr lang="en-US" sz="3200" b="1" i="1" dirty="0"/>
              <a:t>ARTFORMS in NATURE </a:t>
            </a:r>
            <a:r>
              <a:rPr lang="en-US" sz="2400" i="1" dirty="0"/>
              <a:t>(</a:t>
            </a:r>
            <a:r>
              <a:rPr lang="en-US" sz="2400" i="1" dirty="0" err="1"/>
              <a:t>Kunstformen</a:t>
            </a:r>
            <a:r>
              <a:rPr lang="en-US" sz="2400" i="1" dirty="0"/>
              <a:t> der </a:t>
            </a:r>
            <a:r>
              <a:rPr lang="en-US" sz="2400" i="1" dirty="0" err="1"/>
              <a:t>Natur</a:t>
            </a:r>
            <a:r>
              <a:rPr lang="en-US" sz="2400" dirty="0"/>
              <a:t> 1899-1904)  contained the “best” 100 of his over 1000 drawings)</a:t>
            </a:r>
          </a:p>
          <a:p>
            <a:r>
              <a:rPr lang="en-US" sz="2400" dirty="0"/>
              <a:t>…</a:t>
            </a:r>
            <a:r>
              <a:rPr lang="en-US" sz="2800" dirty="0"/>
              <a:t>deeply influenced </a:t>
            </a:r>
          </a:p>
          <a:p>
            <a:pPr marL="457200" indent="-457200">
              <a:buFont typeface="Arial" panose="020B0604020202020204" pitchFamily="34" charset="0"/>
              <a:buChar char="•"/>
            </a:pPr>
            <a:r>
              <a:rPr lang="en-US" sz="2800" dirty="0"/>
              <a:t>early 20th-century art, architecture, and design</a:t>
            </a:r>
          </a:p>
          <a:p>
            <a:pPr marL="457200" indent="-457200">
              <a:buFont typeface="Arial" panose="020B0604020202020204" pitchFamily="34" charset="0"/>
              <a:buChar char="•"/>
            </a:pPr>
            <a:r>
              <a:rPr lang="en-US" sz="2800" dirty="0">
                <a:hlinkClick r:id="rId4" tooltip="Art Nouveau"/>
              </a:rPr>
              <a:t>Art Nouveau</a:t>
            </a:r>
            <a:r>
              <a:rPr lang="en-US" sz="2800" dirty="0"/>
              <a:t>  in particular was  influenced by Haeckel's images, </a:t>
            </a:r>
          </a:p>
        </p:txBody>
      </p:sp>
    </p:spTree>
    <p:extLst>
      <p:ext uri="{BB962C8B-B14F-4D97-AF65-F5344CB8AC3E}">
        <p14:creationId xmlns:p14="http://schemas.microsoft.com/office/powerpoint/2010/main" val="2645975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nodePh="1">
                                  <p:stCondLst>
                                    <p:cond delay="0"/>
                                  </p:stCondLst>
                                  <p:endCondLst>
                                    <p:cond evt="begin" delay="0">
                                      <p:tn val="9"/>
                                    </p:cond>
                                  </p:endCondLst>
                                  <p:childTnLst>
                                    <p:set>
                                      <p:cBhvr>
                                        <p:cTn id="10" dur="1" fill="hold">
                                          <p:stCondLst>
                                            <p:cond delay="0"/>
                                          </p:stCondLst>
                                        </p:cTn>
                                        <p:tgtEl>
                                          <p:spTgt spid="7175"/>
                                        </p:tgtEl>
                                        <p:attrNameLst>
                                          <p:attrName>style.visibility</p:attrName>
                                        </p:attrNameLst>
                                      </p:cBhvr>
                                      <p:to>
                                        <p:strVal val="visible"/>
                                      </p:to>
                                    </p:set>
                                    <p:animEffect transition="in" filter="dissolve">
                                      <p:cBhvr>
                                        <p:cTn id="11"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6729"/>
            <a:ext cx="2585285" cy="366707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147" y="115642"/>
            <a:ext cx="2241884" cy="144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23411" y="222881"/>
            <a:ext cx="3733800" cy="1446550"/>
          </a:xfrm>
          <a:prstGeom prst="rect">
            <a:avLst/>
          </a:prstGeom>
          <a:noFill/>
          <a:ln w="38100">
            <a:solidFill>
              <a:srgbClr val="C00000"/>
            </a:solidFill>
          </a:ln>
        </p:spPr>
        <p:txBody>
          <a:bodyPr wrap="square" rtlCol="0">
            <a:spAutoFit/>
          </a:bodyPr>
          <a:lstStyle/>
          <a:p>
            <a:r>
              <a:rPr lang="en-US" sz="3200" b="1" i="1" dirty="0"/>
              <a:t>ARTFORMS in NATURE </a:t>
            </a:r>
            <a:r>
              <a:rPr lang="en-US" sz="2400" i="1" dirty="0"/>
              <a:t>(</a:t>
            </a:r>
            <a:r>
              <a:rPr lang="en-US" sz="2400" i="1" dirty="0" err="1"/>
              <a:t>Kunstformen</a:t>
            </a:r>
            <a:r>
              <a:rPr lang="en-US" sz="2400" i="1" dirty="0"/>
              <a:t> der </a:t>
            </a:r>
            <a:r>
              <a:rPr lang="en-US" sz="2400" i="1" dirty="0" err="1"/>
              <a:t>Natur</a:t>
            </a:r>
            <a:r>
              <a:rPr lang="en-US" sz="2400" dirty="0"/>
              <a:t> 1899-1904)</a:t>
            </a:r>
            <a:endParaRPr lang="en-US" sz="2800" dirty="0"/>
          </a:p>
        </p:txBody>
      </p:sp>
      <p:sp>
        <p:nvSpPr>
          <p:cNvPr id="9" name="TextBox 8"/>
          <p:cNvSpPr txBox="1"/>
          <p:nvPr/>
        </p:nvSpPr>
        <p:spPr>
          <a:xfrm>
            <a:off x="609600" y="3733800"/>
            <a:ext cx="8001000" cy="1692771"/>
          </a:xfrm>
          <a:prstGeom prst="rect">
            <a:avLst/>
          </a:prstGeom>
          <a:noFill/>
        </p:spPr>
        <p:txBody>
          <a:bodyPr wrap="square" rtlCol="0">
            <a:spAutoFit/>
          </a:bodyPr>
          <a:lstStyle/>
          <a:p>
            <a:pPr marL="457200" indent="-457200">
              <a:spcBef>
                <a:spcPts val="1200"/>
              </a:spcBef>
              <a:spcAft>
                <a:spcPts val="1200"/>
              </a:spcAft>
              <a:buFont typeface="Arial" panose="020B0604020202020204" pitchFamily="34" charset="0"/>
              <a:buChar char="•"/>
            </a:pPr>
            <a:r>
              <a:rPr lang="en-US" sz="2800" dirty="0"/>
              <a:t>early 20th-century art, architecture, and design</a:t>
            </a:r>
          </a:p>
          <a:p>
            <a:pPr marL="457200" indent="-457200">
              <a:spcBef>
                <a:spcPts val="1200"/>
              </a:spcBef>
              <a:spcAft>
                <a:spcPts val="1200"/>
              </a:spcAft>
              <a:buFont typeface="Arial" panose="020B0604020202020204" pitchFamily="34" charset="0"/>
              <a:buChar char="•"/>
            </a:pPr>
            <a:r>
              <a:rPr lang="en-US" sz="2800" dirty="0">
                <a:hlinkClick r:id="rId5" tooltip="Art Nouveau"/>
              </a:rPr>
              <a:t>Art Nouveau</a:t>
            </a:r>
            <a:r>
              <a:rPr lang="en-US" sz="2800" dirty="0"/>
              <a:t>  in particular was  influenced by Haeckel's images, </a:t>
            </a:r>
          </a:p>
        </p:txBody>
      </p:sp>
      <p:sp>
        <p:nvSpPr>
          <p:cNvPr id="10" name="TextBox 9"/>
          <p:cNvSpPr txBox="1"/>
          <p:nvPr/>
        </p:nvSpPr>
        <p:spPr>
          <a:xfrm>
            <a:off x="3003884" y="2211085"/>
            <a:ext cx="5759116" cy="1200329"/>
          </a:xfrm>
          <a:prstGeom prst="rect">
            <a:avLst/>
          </a:prstGeom>
          <a:noFill/>
        </p:spPr>
        <p:txBody>
          <a:bodyPr wrap="square" rtlCol="0">
            <a:spAutoFit/>
          </a:bodyPr>
          <a:lstStyle/>
          <a:p>
            <a:r>
              <a:rPr lang="en-US" sz="2400" dirty="0"/>
              <a:t>The Gothic beauty of contained the “best” 100 of his over 1000 drawings) deeply influenced … </a:t>
            </a:r>
            <a:endParaRPr lang="en-US" sz="2800" dirty="0"/>
          </a:p>
        </p:txBody>
      </p:sp>
      <p:sp>
        <p:nvSpPr>
          <p:cNvPr id="4" name="TextBox 3"/>
          <p:cNvSpPr txBox="1"/>
          <p:nvPr/>
        </p:nvSpPr>
        <p:spPr>
          <a:xfrm>
            <a:off x="533400" y="5638800"/>
            <a:ext cx="8077200" cy="954107"/>
          </a:xfrm>
          <a:prstGeom prst="rect">
            <a:avLst/>
          </a:prstGeom>
          <a:noFill/>
          <a:ln w="25400">
            <a:solidFill>
              <a:srgbClr val="C00000"/>
            </a:solidFill>
          </a:ln>
        </p:spPr>
        <p:txBody>
          <a:bodyPr wrap="square" rtlCol="0">
            <a:spAutoFit/>
          </a:bodyPr>
          <a:lstStyle/>
          <a:p>
            <a:r>
              <a:rPr lang="en-US" sz="2800" dirty="0"/>
              <a:t>He successfully infused the beautiful fluidity of nature with fluidity with the “authority” of science</a:t>
            </a:r>
          </a:p>
        </p:txBody>
      </p:sp>
    </p:spTree>
    <p:extLst>
      <p:ext uri="{BB962C8B-B14F-4D97-AF65-F5344CB8AC3E}">
        <p14:creationId xmlns:p14="http://schemas.microsoft.com/office/powerpoint/2010/main" val="258082120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66729"/>
            <a:ext cx="2585285" cy="366707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147" y="115642"/>
            <a:ext cx="2241884" cy="144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23411" y="222881"/>
            <a:ext cx="3733800" cy="1446550"/>
          </a:xfrm>
          <a:prstGeom prst="rect">
            <a:avLst/>
          </a:prstGeom>
          <a:noFill/>
          <a:ln w="38100">
            <a:solidFill>
              <a:srgbClr val="C00000"/>
            </a:solidFill>
          </a:ln>
        </p:spPr>
        <p:txBody>
          <a:bodyPr wrap="square" rtlCol="0">
            <a:spAutoFit/>
          </a:bodyPr>
          <a:lstStyle/>
          <a:p>
            <a:r>
              <a:rPr lang="en-US" sz="3200" b="1" i="1" dirty="0"/>
              <a:t>ARTFORMS in NATURE </a:t>
            </a:r>
            <a:r>
              <a:rPr lang="en-US" sz="2400" i="1" dirty="0"/>
              <a:t>(</a:t>
            </a:r>
            <a:r>
              <a:rPr lang="en-US" sz="2400" i="1" dirty="0" err="1"/>
              <a:t>Kunstformen</a:t>
            </a:r>
            <a:r>
              <a:rPr lang="en-US" sz="2400" i="1" dirty="0"/>
              <a:t> der </a:t>
            </a:r>
            <a:r>
              <a:rPr lang="en-US" sz="2400" i="1" dirty="0" err="1"/>
              <a:t>Natur</a:t>
            </a:r>
            <a:r>
              <a:rPr lang="en-US" sz="2400" dirty="0"/>
              <a:t> 1899-1904)</a:t>
            </a:r>
            <a:endParaRPr lang="en-US" sz="2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2" y="66729"/>
            <a:ext cx="9144000" cy="6186488"/>
          </a:xfrm>
          <a:prstGeom prst="rect">
            <a:avLst/>
          </a:prstGeom>
        </p:spPr>
      </p:pic>
      <p:sp>
        <p:nvSpPr>
          <p:cNvPr id="4" name="TextBox 3"/>
          <p:cNvSpPr txBox="1"/>
          <p:nvPr/>
        </p:nvSpPr>
        <p:spPr>
          <a:xfrm>
            <a:off x="1391653" y="6253217"/>
            <a:ext cx="6597316" cy="523220"/>
          </a:xfrm>
          <a:prstGeom prst="rect">
            <a:avLst/>
          </a:prstGeom>
          <a:solidFill>
            <a:schemeClr val="bg2"/>
          </a:solidFill>
          <a:ln w="25400">
            <a:solidFill>
              <a:srgbClr val="C00000"/>
            </a:solidFill>
          </a:ln>
        </p:spPr>
        <p:txBody>
          <a:bodyPr wrap="square" rtlCol="0">
            <a:spAutoFit/>
          </a:bodyPr>
          <a:lstStyle/>
          <a:p>
            <a:r>
              <a:rPr lang="en-US" sz="2800" dirty="0"/>
              <a:t>ART NOUVEAUX:  Tiffany’s “Education”</a:t>
            </a:r>
          </a:p>
        </p:txBody>
      </p:sp>
    </p:spTree>
    <p:extLst>
      <p:ext uri="{BB962C8B-B14F-4D97-AF65-F5344CB8AC3E}">
        <p14:creationId xmlns:p14="http://schemas.microsoft.com/office/powerpoint/2010/main" val="2431479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310" y="3338630"/>
            <a:ext cx="2031689" cy="2787223"/>
          </a:xfrm>
          <a:prstGeom prst="rect">
            <a:avLst/>
          </a:prstGeom>
        </p:spPr>
      </p:pic>
      <p:sp>
        <p:nvSpPr>
          <p:cNvPr id="3" name="Rectangle 2"/>
          <p:cNvSpPr/>
          <p:nvPr/>
        </p:nvSpPr>
        <p:spPr>
          <a:xfrm>
            <a:off x="472440" y="4036038"/>
            <a:ext cx="5318760" cy="2062103"/>
          </a:xfrm>
          <a:prstGeom prst="rect">
            <a:avLst/>
          </a:prstGeom>
        </p:spPr>
        <p:txBody>
          <a:bodyPr wrap="square">
            <a:spAutoFit/>
          </a:bodyPr>
          <a:lstStyle/>
          <a:p>
            <a:r>
              <a:rPr lang="en-US" sz="3200" dirty="0">
                <a:solidFill>
                  <a:schemeClr val="bg1"/>
                </a:solidFill>
              </a:rPr>
              <a:t>"Those who look for the laws of Nature as a support for their new works collaborate with the creator." </a:t>
            </a:r>
          </a:p>
        </p:txBody>
      </p:sp>
      <p:sp>
        <p:nvSpPr>
          <p:cNvPr id="4" name="TextBox 3"/>
          <p:cNvSpPr txBox="1"/>
          <p:nvPr/>
        </p:nvSpPr>
        <p:spPr>
          <a:xfrm>
            <a:off x="6400800" y="6236196"/>
            <a:ext cx="2133600" cy="369332"/>
          </a:xfrm>
          <a:prstGeom prst="rect">
            <a:avLst/>
          </a:prstGeom>
          <a:noFill/>
        </p:spPr>
        <p:txBody>
          <a:bodyPr wrap="square" rtlCol="0">
            <a:spAutoFit/>
          </a:bodyPr>
          <a:lstStyle/>
          <a:p>
            <a:r>
              <a:rPr lang="en-US" dirty="0" err="1">
                <a:solidFill>
                  <a:schemeClr val="bg1"/>
                </a:solidFill>
              </a:rPr>
              <a:t>Antoni</a:t>
            </a:r>
            <a:r>
              <a:rPr lang="en-US" dirty="0">
                <a:solidFill>
                  <a:schemeClr val="bg1"/>
                </a:solidFill>
              </a:rPr>
              <a:t> Gaudi, 1878 </a:t>
            </a:r>
          </a:p>
        </p:txBody>
      </p:sp>
      <p:sp>
        <p:nvSpPr>
          <p:cNvPr id="5" name="TextBox 4"/>
          <p:cNvSpPr txBox="1"/>
          <p:nvPr/>
        </p:nvSpPr>
        <p:spPr>
          <a:xfrm>
            <a:off x="1066800" y="838200"/>
            <a:ext cx="3733800" cy="769441"/>
          </a:xfrm>
          <a:prstGeom prst="rect">
            <a:avLst/>
          </a:prstGeom>
          <a:noFill/>
        </p:spPr>
        <p:txBody>
          <a:bodyPr wrap="square" rtlCol="0">
            <a:spAutoFit/>
          </a:bodyPr>
          <a:lstStyle/>
          <a:p>
            <a:r>
              <a:rPr lang="en-US" sz="4400" dirty="0">
                <a:solidFill>
                  <a:schemeClr val="accent6">
                    <a:lumMod val="40000"/>
                    <a:lumOff val="60000"/>
                  </a:schemeClr>
                </a:solidFill>
              </a:rPr>
              <a:t>Antoni Gaudi</a:t>
            </a:r>
          </a:p>
        </p:txBody>
      </p:sp>
    </p:spTree>
    <p:extLst>
      <p:ext uri="{BB962C8B-B14F-4D97-AF65-F5344CB8AC3E}">
        <p14:creationId xmlns:p14="http://schemas.microsoft.com/office/powerpoint/2010/main" val="3622635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ctangle 1"/>
          <p:cNvSpPr/>
          <p:nvPr/>
        </p:nvSpPr>
        <p:spPr>
          <a:xfrm>
            <a:off x="393031" y="3048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7" name="Text Placeholder 2"/>
          <p:cNvSpPr txBox="1">
            <a:spLocks/>
          </p:cNvSpPr>
          <p:nvPr/>
        </p:nvSpPr>
        <p:spPr bwMode="auto">
          <a:xfrm>
            <a:off x="335280" y="2133600"/>
            <a:ext cx="5532120" cy="1415772"/>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buNone/>
            </a:pPr>
            <a:r>
              <a:rPr lang="en-US" sz="3600" dirty="0"/>
              <a:t>knowledge itself is power.</a:t>
            </a:r>
          </a:p>
          <a:p>
            <a:pPr marL="0" indent="0" algn="r">
              <a:spcBef>
                <a:spcPts val="1200"/>
              </a:spcBef>
              <a:buNone/>
            </a:pPr>
            <a:r>
              <a:rPr lang="en-US" sz="2000" b="1" kern="0" dirty="0">
                <a:solidFill>
                  <a:srgbClr val="006699"/>
                </a:solidFill>
              </a:rPr>
              <a:t>—</a:t>
            </a:r>
            <a:r>
              <a:rPr lang="en-US" sz="2000" kern="0" dirty="0">
                <a:solidFill>
                  <a:srgbClr val="006699"/>
                </a:solidFill>
              </a:rPr>
              <a:t>Sir Francis Bacon 1597  </a:t>
            </a:r>
          </a:p>
          <a:p>
            <a:pPr marL="0" indent="0" algn="r">
              <a:spcBef>
                <a:spcPts val="0"/>
              </a:spcBef>
              <a:buNone/>
            </a:pPr>
            <a:endParaRPr lang="en-US" sz="2000" kern="0" dirty="0">
              <a:solidFill>
                <a:srgbClr val="006699"/>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21400" y="3335351"/>
            <a:ext cx="2641600" cy="2921000"/>
          </a:xfrm>
        </p:spPr>
      </p:pic>
      <p:sp>
        <p:nvSpPr>
          <p:cNvPr id="10" name="Text Placeholder 2"/>
          <p:cNvSpPr txBox="1">
            <a:spLocks/>
          </p:cNvSpPr>
          <p:nvPr/>
        </p:nvSpPr>
        <p:spPr bwMode="auto">
          <a:xfrm>
            <a:off x="335280" y="4145280"/>
            <a:ext cx="5532120" cy="1815882"/>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200"/>
              </a:spcBef>
              <a:buNone/>
            </a:pPr>
            <a:r>
              <a:rPr lang="en-US" sz="3600" b="1" dirty="0">
                <a:solidFill>
                  <a:srgbClr val="006699"/>
                </a:solidFill>
              </a:rPr>
              <a:t>You will not master  nature unless you obey it.</a:t>
            </a:r>
          </a:p>
          <a:p>
            <a:pPr marL="0" indent="0" algn="r">
              <a:spcBef>
                <a:spcPts val="0"/>
              </a:spcBef>
              <a:buNone/>
            </a:pPr>
            <a:r>
              <a:rPr lang="en-US" sz="2000" b="1" kern="0" dirty="0">
                <a:solidFill>
                  <a:srgbClr val="006699"/>
                </a:solidFill>
              </a:rPr>
              <a:t>—</a:t>
            </a:r>
            <a:r>
              <a:rPr lang="en-US" sz="2000" kern="0" dirty="0">
                <a:solidFill>
                  <a:srgbClr val="006699"/>
                </a:solidFill>
              </a:rPr>
              <a:t>Sir Francis Bacon 1620 </a:t>
            </a:r>
          </a:p>
          <a:p>
            <a:pPr marL="0" indent="0" algn="r">
              <a:spcBef>
                <a:spcPts val="0"/>
              </a:spcBef>
              <a:buNone/>
            </a:pPr>
            <a:endParaRPr lang="en-US" sz="2000" kern="0" dirty="0">
              <a:solidFill>
                <a:srgbClr val="006699"/>
              </a:solidFill>
            </a:endParaRPr>
          </a:p>
        </p:txBody>
      </p:sp>
    </p:spTree>
    <p:extLst>
      <p:ext uri="{BB962C8B-B14F-4D97-AF65-F5344CB8AC3E}">
        <p14:creationId xmlns:p14="http://schemas.microsoft.com/office/powerpoint/2010/main" val="300055583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2" name="Rectangle 1"/>
          <p:cNvSpPr/>
          <p:nvPr/>
        </p:nvSpPr>
        <p:spPr>
          <a:xfrm>
            <a:off x="304800" y="152400"/>
            <a:ext cx="8458200" cy="1200329"/>
          </a:xfrm>
          <a:prstGeom prst="rect">
            <a:avLst/>
          </a:prstGeom>
        </p:spPr>
        <p:txBody>
          <a:bodyPr wrap="square">
            <a:spAutoFit/>
          </a:bodyPr>
          <a:lstStyle/>
          <a:p>
            <a:r>
              <a:rPr lang="en-US" sz="3600" b="1" dirty="0">
                <a:solidFill>
                  <a:schemeClr val="bg1"/>
                </a:solidFill>
              </a:rPr>
              <a:t>IDEOLOGICAL  causes and consequences of BIOMORPHIC ART</a:t>
            </a:r>
            <a:endParaRPr lang="en-US" sz="3600" dirty="0">
              <a:solidFill>
                <a:schemeClr val="bg1"/>
              </a:solidFill>
            </a:endParaRPr>
          </a:p>
        </p:txBody>
      </p:sp>
      <p:sp>
        <p:nvSpPr>
          <p:cNvPr id="7" name="Text Placeholder 2"/>
          <p:cNvSpPr txBox="1">
            <a:spLocks/>
          </p:cNvSpPr>
          <p:nvPr/>
        </p:nvSpPr>
        <p:spPr bwMode="auto">
          <a:xfrm>
            <a:off x="457200" y="2362200"/>
            <a:ext cx="8153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5760" indent="-365760">
              <a:spcBef>
                <a:spcPts val="1200"/>
              </a:spcBef>
            </a:pPr>
            <a:r>
              <a:rPr lang="en-US" altLang="en-US" sz="3600" dirty="0">
                <a:solidFill>
                  <a:schemeClr val="accent5">
                    <a:lumMod val="20000"/>
                    <a:lumOff val="80000"/>
                  </a:schemeClr>
                </a:solidFill>
              </a:rPr>
              <a:t> </a:t>
            </a:r>
            <a:r>
              <a:rPr lang="en-US" sz="3600" dirty="0">
                <a:solidFill>
                  <a:schemeClr val="accent5">
                    <a:lumMod val="20000"/>
                    <a:lumOff val="80000"/>
                  </a:schemeClr>
                </a:solidFill>
              </a:rPr>
              <a:t>In Italy, design with a strongly organic feel played a major role in post-war reconstruction. With the straight geometrical lines of rationalism tainted by association with Fascism, designers turned to the curve.</a:t>
            </a:r>
            <a:endParaRPr lang="en-US" sz="3600" kern="0" dirty="0">
              <a:solidFill>
                <a:schemeClr val="accent5">
                  <a:lumMod val="20000"/>
                  <a:lumOff val="80000"/>
                </a:schemeClr>
              </a:solidFill>
            </a:endParaRPr>
          </a:p>
        </p:txBody>
      </p:sp>
    </p:spTree>
    <p:extLst>
      <p:ext uri="{BB962C8B-B14F-4D97-AF65-F5344CB8AC3E}">
        <p14:creationId xmlns:p14="http://schemas.microsoft.com/office/powerpoint/2010/main" val="157731885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sz="half" idx="1"/>
          </p:nvPr>
        </p:nvSpPr>
        <p:spPr>
          <a:xfrm>
            <a:off x="457200" y="5181600"/>
            <a:ext cx="2819400" cy="457200"/>
          </a:xfrm>
          <a:extLst>
            <a:ext uri="{909E8E84-426E-40DD-AFC4-6F175D3DCCD1}">
              <a14:hiddenFill xmlns:a14="http://schemas.microsoft.com/office/drawing/2010/main">
                <a:solidFill>
                  <a:srgbClr val="C0C0C0"/>
                </a:solidFill>
              </a14:hiddenFill>
            </a:ext>
          </a:extLst>
        </p:spPr>
        <p:txBody>
          <a:bodyPr/>
          <a:lstStyle/>
          <a:p>
            <a:pPr marL="609600" indent="-609600" algn="ctr" eaLnBrk="1" hangingPunct="1">
              <a:lnSpc>
                <a:spcPct val="80000"/>
              </a:lnSpc>
              <a:buFontTx/>
              <a:buNone/>
            </a:pPr>
            <a:r>
              <a:rPr lang="en-US" altLang="en-US" sz="2000" dirty="0">
                <a:solidFill>
                  <a:schemeClr val="hlink"/>
                </a:solidFill>
              </a:rPr>
              <a:t>EH Haeckel  1834-1919</a:t>
            </a:r>
            <a:endParaRPr lang="en-US" altLang="en-US" sz="1800" b="1" i="1" dirty="0">
              <a:solidFill>
                <a:schemeClr val="hlink"/>
              </a:solidFill>
            </a:endParaRPr>
          </a:p>
        </p:txBody>
      </p:sp>
      <p:sp>
        <p:nvSpPr>
          <p:cNvPr id="69635" name="Rectangle 3"/>
          <p:cNvSpPr>
            <a:spLocks noChangeArrowheads="1"/>
          </p:cNvSpPr>
          <p:nvPr/>
        </p:nvSpPr>
        <p:spPr bwMode="auto">
          <a:xfrm>
            <a:off x="416052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altLang="en-US" b="1" dirty="0">
                <a:solidFill>
                  <a:schemeClr val="accent5">
                    <a:lumMod val="20000"/>
                    <a:lumOff val="80000"/>
                  </a:schemeClr>
                </a:solidFill>
              </a:rPr>
              <a:t>ERNST HAECKEL’s  continuing identity crisis reflected in ...   </a:t>
            </a:r>
          </a:p>
          <a:p>
            <a:pPr fontAlgn="base">
              <a:lnSpc>
                <a:spcPct val="80000"/>
              </a:lnSpc>
              <a:spcBef>
                <a:spcPct val="0"/>
              </a:spcBef>
              <a:spcAft>
                <a:spcPct val="75000"/>
              </a:spcAft>
              <a:buFontTx/>
              <a:buNone/>
            </a:pPr>
            <a:r>
              <a:rPr lang="en-US" altLang="en-US" b="1" dirty="0">
                <a:solidFill>
                  <a:schemeClr val="accent5">
                    <a:lumMod val="20000"/>
                    <a:lumOff val="80000"/>
                  </a:schemeClr>
                </a:solidFill>
              </a:rPr>
              <a:t>the tensions between ART and SCIENCE  that played out in his life and career epitomized the  great cultural tensions between the heart and mind, emotion and reason, experienced by 19</a:t>
            </a:r>
            <a:r>
              <a:rPr lang="en-US" altLang="en-US" b="1" baseline="30000" dirty="0">
                <a:solidFill>
                  <a:schemeClr val="accent5">
                    <a:lumMod val="20000"/>
                    <a:lumOff val="80000"/>
                  </a:schemeClr>
                </a:solidFill>
              </a:rPr>
              <a:t>th</a:t>
            </a:r>
            <a:r>
              <a:rPr lang="en-US" altLang="en-US" b="1" dirty="0">
                <a:solidFill>
                  <a:schemeClr val="accent5">
                    <a:lumMod val="20000"/>
                    <a:lumOff val="80000"/>
                  </a:schemeClr>
                </a:solidFill>
              </a:rPr>
              <a:t> century Europe</a:t>
            </a:r>
          </a:p>
          <a:p>
            <a:pPr fontAlgn="base">
              <a:lnSpc>
                <a:spcPct val="80000"/>
              </a:lnSpc>
              <a:spcBef>
                <a:spcPct val="0"/>
              </a:spcBef>
              <a:spcAft>
                <a:spcPct val="75000"/>
              </a:spcAft>
              <a:buFontTx/>
              <a:buNone/>
            </a:pPr>
            <a:r>
              <a:rPr lang="en-US" altLang="en-US" b="1" dirty="0">
                <a:solidFill>
                  <a:schemeClr val="accent5">
                    <a:lumMod val="20000"/>
                    <a:lumOff val="80000"/>
                  </a:schemeClr>
                </a:solidFill>
              </a:rPr>
              <a:t>This tension is still ongoing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
            <a:ext cx="2910348" cy="4511040"/>
          </a:xfrm>
          <a:prstGeom prst="rect">
            <a:avLst/>
          </a:prstGeom>
        </p:spPr>
      </p:pic>
    </p:spTree>
    <p:extLst>
      <p:ext uri="{BB962C8B-B14F-4D97-AF65-F5344CB8AC3E}">
        <p14:creationId xmlns:p14="http://schemas.microsoft.com/office/powerpoint/2010/main" val="7102050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1" end="1"/>
                                            </p:txEl>
                                          </p:spTgt>
                                        </p:tgtEl>
                                        <p:attrNameLst>
                                          <p:attrName>ppt_c</p:attrName>
                                        </p:attrNameLst>
                                      </p:cBhvr>
                                      <p:to>
                                        <a:srgbClr val="6666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2" end="2"/>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609600"/>
            <a:ext cx="7391400" cy="4832092"/>
          </a:xfrm>
          <a:prstGeom prst="rect">
            <a:avLst/>
          </a:prstGeom>
          <a:noFill/>
        </p:spPr>
        <p:txBody>
          <a:bodyPr wrap="square" rtlCol="0">
            <a:spAutoFit/>
          </a:bodyPr>
          <a:lstStyle/>
          <a:p>
            <a:r>
              <a:rPr lang="en-US" sz="2800" dirty="0"/>
              <a:t>Darwin gave Haeckel great encouragement when, in 1864, he received two folio volumes on radiolarians – </a:t>
            </a:r>
          </a:p>
          <a:p>
            <a:endParaRPr lang="en-US" sz="2800" dirty="0"/>
          </a:p>
          <a:p>
            <a:r>
              <a:rPr lang="en-US" sz="2800" dirty="0"/>
              <a:t>.   The gothic beauty of the plates astonished Darwin (fig. 2 ), but he must also have been drawn to passages that applied his theory to construct the descent relations of these little known creatures.   He replied to Haeckel that the volumes "were the most magnificent works which I have ever seen, </a:t>
            </a:r>
          </a:p>
        </p:txBody>
      </p:sp>
    </p:spTree>
    <p:extLst>
      <p:ext uri="{BB962C8B-B14F-4D97-AF65-F5344CB8AC3E}">
        <p14:creationId xmlns:p14="http://schemas.microsoft.com/office/powerpoint/2010/main" val="3581455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0">
              <a:srgbClr val="FAC77D"/>
            </a:gs>
            <a:gs pos="70000">
              <a:srgbClr val="FBA97D"/>
            </a:gs>
            <a:gs pos="86000">
              <a:srgbClr val="FBD49C"/>
            </a:gs>
            <a:gs pos="100000">
              <a:srgbClr val="FEE7F2"/>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0"/>
            <a:ext cx="3886200" cy="5331381"/>
          </a:xfrm>
          <a:prstGeom prst="rect">
            <a:avLst/>
          </a:prstGeom>
        </p:spPr>
      </p:pic>
      <p:sp>
        <p:nvSpPr>
          <p:cNvPr id="3" name="Rectangle 2"/>
          <p:cNvSpPr/>
          <p:nvPr/>
        </p:nvSpPr>
        <p:spPr>
          <a:xfrm>
            <a:off x="472440" y="2635210"/>
            <a:ext cx="4191000" cy="3416320"/>
          </a:xfrm>
          <a:prstGeom prst="rect">
            <a:avLst/>
          </a:prstGeom>
        </p:spPr>
        <p:txBody>
          <a:bodyPr wrap="square">
            <a:spAutoFit/>
          </a:bodyPr>
          <a:lstStyle/>
          <a:p>
            <a:r>
              <a:rPr lang="en-US" sz="3600" dirty="0"/>
              <a:t>"Those who look for the laws of Nature as a support for their new works collaborate with the creator." </a:t>
            </a:r>
          </a:p>
        </p:txBody>
      </p:sp>
      <p:sp>
        <p:nvSpPr>
          <p:cNvPr id="4" name="TextBox 3"/>
          <p:cNvSpPr txBox="1"/>
          <p:nvPr/>
        </p:nvSpPr>
        <p:spPr>
          <a:xfrm>
            <a:off x="5867400" y="5562600"/>
            <a:ext cx="2133600" cy="369332"/>
          </a:xfrm>
          <a:prstGeom prst="rect">
            <a:avLst/>
          </a:prstGeom>
          <a:noFill/>
        </p:spPr>
        <p:txBody>
          <a:bodyPr wrap="square" rtlCol="0">
            <a:spAutoFit/>
          </a:bodyPr>
          <a:lstStyle/>
          <a:p>
            <a:r>
              <a:rPr lang="en-US" dirty="0" err="1"/>
              <a:t>Antoni</a:t>
            </a:r>
            <a:r>
              <a:rPr lang="en-US" dirty="0"/>
              <a:t> Gaudi, 1878 </a:t>
            </a:r>
          </a:p>
        </p:txBody>
      </p:sp>
      <p:sp>
        <p:nvSpPr>
          <p:cNvPr id="5" name="TextBox 4"/>
          <p:cNvSpPr txBox="1"/>
          <p:nvPr/>
        </p:nvSpPr>
        <p:spPr>
          <a:xfrm>
            <a:off x="381000" y="914400"/>
            <a:ext cx="4282440" cy="707886"/>
          </a:xfrm>
          <a:prstGeom prst="rect">
            <a:avLst/>
          </a:prstGeom>
          <a:noFill/>
        </p:spPr>
        <p:txBody>
          <a:bodyPr wrap="square" rtlCol="0">
            <a:spAutoFit/>
          </a:bodyPr>
          <a:lstStyle/>
          <a:p>
            <a:r>
              <a:rPr lang="en-US" sz="4000" b="1" dirty="0"/>
              <a:t>spiritual dimension</a:t>
            </a:r>
          </a:p>
        </p:txBody>
      </p:sp>
    </p:spTree>
    <p:extLst>
      <p:ext uri="{BB962C8B-B14F-4D97-AF65-F5344CB8AC3E}">
        <p14:creationId xmlns:p14="http://schemas.microsoft.com/office/powerpoint/2010/main" val="2111634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609600" y="304800"/>
            <a:ext cx="76962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Sagrada Familia</a:t>
            </a:r>
          </a:p>
        </p:txBody>
      </p:sp>
    </p:spTree>
    <p:extLst>
      <p:ext uri="{BB962C8B-B14F-4D97-AF65-F5344CB8AC3E}">
        <p14:creationId xmlns:p14="http://schemas.microsoft.com/office/powerpoint/2010/main" val="11834791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2375198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 y="-36945"/>
            <a:ext cx="5171209" cy="6894945"/>
          </a:xfrm>
          <a:prstGeom prst="rect">
            <a:avLst/>
          </a:prstGeom>
        </p:spPr>
      </p:pic>
      <p:sp>
        <p:nvSpPr>
          <p:cNvPr id="3" name="TextBox 2"/>
          <p:cNvSpPr txBox="1"/>
          <p:nvPr/>
        </p:nvSpPr>
        <p:spPr>
          <a:xfrm>
            <a:off x="5486400" y="381000"/>
            <a:ext cx="3048000" cy="6124754"/>
          </a:xfrm>
          <a:prstGeom prst="rect">
            <a:avLst/>
          </a:prstGeom>
          <a:noFill/>
        </p:spPr>
        <p:txBody>
          <a:bodyPr wrap="square" rtlCol="0">
            <a:spAutoFit/>
          </a:bodyPr>
          <a:lstStyle/>
          <a:p>
            <a:r>
              <a:rPr lang="en-US" sz="2800" dirty="0"/>
              <a:t>1882 work began</a:t>
            </a:r>
          </a:p>
          <a:p>
            <a:endParaRPr lang="en-US" sz="2800" dirty="0"/>
          </a:p>
          <a:p>
            <a:r>
              <a:rPr lang="en-US" sz="2800" dirty="0"/>
              <a:t>1883 Gaudi took over</a:t>
            </a:r>
          </a:p>
          <a:p>
            <a:endParaRPr lang="en-US" sz="2800" dirty="0"/>
          </a:p>
          <a:p>
            <a:r>
              <a:rPr lang="en-US" sz="2800" dirty="0"/>
              <a:t>1936—fire and vandalism</a:t>
            </a:r>
          </a:p>
          <a:p>
            <a:endParaRPr lang="en-US" sz="2800" dirty="0"/>
          </a:p>
          <a:p>
            <a:r>
              <a:rPr lang="en-US" sz="2800" dirty="0"/>
              <a:t>2005 –World Heritage Site</a:t>
            </a:r>
          </a:p>
          <a:p>
            <a:endParaRPr lang="en-US" sz="2800" dirty="0"/>
          </a:p>
          <a:p>
            <a:r>
              <a:rPr lang="en-US" sz="2800" dirty="0"/>
              <a:t>2026—scheduled completion</a:t>
            </a:r>
          </a:p>
          <a:p>
            <a:endParaRPr lang="en-US" sz="2800" dirty="0"/>
          </a:p>
        </p:txBody>
      </p:sp>
    </p:spTree>
    <p:extLst>
      <p:ext uri="{BB962C8B-B14F-4D97-AF65-F5344CB8AC3E}">
        <p14:creationId xmlns:p14="http://schemas.microsoft.com/office/powerpoint/2010/main" val="4158901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723900" y="5943600"/>
            <a:ext cx="7696200" cy="677108"/>
          </a:xfrm>
          <a:prstGeom prst="rect">
            <a:avLst/>
          </a:prstGeom>
          <a:solidFill>
            <a:schemeClr val="tx1"/>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Sagrada Familia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095"/>
            <a:ext cx="9155784" cy="6858000"/>
          </a:xfrm>
          <a:prstGeom prst="rect">
            <a:avLst/>
          </a:prstGeom>
        </p:spPr>
      </p:pic>
    </p:spTree>
    <p:extLst>
      <p:ext uri="{BB962C8B-B14F-4D97-AF65-F5344CB8AC3E}">
        <p14:creationId xmlns:p14="http://schemas.microsoft.com/office/powerpoint/2010/main" val="346765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99" y="-446000"/>
            <a:ext cx="6334991" cy="7310927"/>
          </a:xfrm>
          <a:prstGeom prst="rect">
            <a:avLst/>
          </a:prstGeom>
        </p:spPr>
      </p:pic>
      <p:sp>
        <p:nvSpPr>
          <p:cNvPr id="5" name="TextBox 4"/>
          <p:cNvSpPr txBox="1"/>
          <p:nvPr/>
        </p:nvSpPr>
        <p:spPr>
          <a:xfrm>
            <a:off x="152400" y="304800"/>
            <a:ext cx="2362199" cy="5262979"/>
          </a:xfrm>
          <a:prstGeom prst="rect">
            <a:avLst/>
          </a:prstGeom>
          <a:noFill/>
        </p:spPr>
        <p:txBody>
          <a:bodyPr wrap="square" rtlCol="0">
            <a:spAutoFit/>
          </a:bodyPr>
          <a:lstStyle/>
          <a:p>
            <a:r>
              <a:rPr lang="en-US" sz="2400" dirty="0"/>
              <a:t>combining geometrical forms, chosen for their formal, structural, luminous, acoustic and constructive qualities: hyperboloids, paraboloids, helicoids, </a:t>
            </a:r>
            <a:r>
              <a:rPr lang="en-US" sz="2400" dirty="0" err="1"/>
              <a:t>conoids</a:t>
            </a:r>
            <a:r>
              <a:rPr lang="en-US" sz="2400" dirty="0"/>
              <a:t> and ellipsoids</a:t>
            </a:r>
          </a:p>
        </p:txBody>
      </p:sp>
    </p:spTree>
    <p:extLst>
      <p:ext uri="{BB962C8B-B14F-4D97-AF65-F5344CB8AC3E}">
        <p14:creationId xmlns:p14="http://schemas.microsoft.com/office/powerpoint/2010/main" val="1002225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Sagrada Familia</a:t>
            </a:r>
          </a:p>
        </p:txBody>
      </p:sp>
    </p:spTree>
    <p:extLst>
      <p:ext uri="{BB962C8B-B14F-4D97-AF65-F5344CB8AC3E}">
        <p14:creationId xmlns:p14="http://schemas.microsoft.com/office/powerpoint/2010/main" val="2476031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5" name="Rectangle 4"/>
          <p:cNvSpPr/>
          <p:nvPr/>
        </p:nvSpPr>
        <p:spPr>
          <a:xfrm>
            <a:off x="609600" y="304800"/>
            <a:ext cx="7696200" cy="677108"/>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Sagrada Familia</a:t>
            </a:r>
          </a:p>
        </p:txBody>
      </p:sp>
    </p:spTree>
    <p:extLst>
      <p:ext uri="{BB962C8B-B14F-4D97-AF65-F5344CB8AC3E}">
        <p14:creationId xmlns:p14="http://schemas.microsoft.com/office/powerpoint/2010/main" val="190727537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9000">
              <a:srgbClr val="FFEFD1"/>
            </a:gs>
            <a:gs pos="50000">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572000" cy="6862289"/>
          </a:xfrm>
          <a:prstGeom prst="rect">
            <a:avLst/>
          </a:prstGeom>
        </p:spPr>
      </p:pic>
      <p:sp>
        <p:nvSpPr>
          <p:cNvPr id="3" name="TextBox 2"/>
          <p:cNvSpPr txBox="1"/>
          <p:nvPr/>
        </p:nvSpPr>
        <p:spPr>
          <a:xfrm>
            <a:off x="5562600" y="457200"/>
            <a:ext cx="2667000" cy="369332"/>
          </a:xfrm>
          <a:prstGeom prst="rect">
            <a:avLst/>
          </a:prstGeom>
          <a:noFill/>
        </p:spPr>
        <p:txBody>
          <a:bodyPr wrap="square" rtlCol="0">
            <a:spAutoFit/>
          </a:bodyPr>
          <a:lstStyle/>
          <a:p>
            <a:pPr algn="ctr"/>
            <a:r>
              <a:rPr lang="en-US" dirty="0">
                <a:hlinkClick r:id="rId4"/>
              </a:rPr>
              <a:t>Virtual Visit</a:t>
            </a:r>
            <a:endParaRPr lang="en-US" dirty="0"/>
          </a:p>
        </p:txBody>
      </p:sp>
    </p:spTree>
    <p:extLst>
      <p:ext uri="{BB962C8B-B14F-4D97-AF65-F5344CB8AC3E}">
        <p14:creationId xmlns:p14="http://schemas.microsoft.com/office/powerpoint/2010/main" val="425710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889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593" y="152400"/>
            <a:ext cx="6640813" cy="6494540"/>
          </a:xfrm>
          <a:prstGeom prst="rect">
            <a:avLst/>
          </a:prstGeom>
        </p:spPr>
      </p:pic>
      <p:sp>
        <p:nvSpPr>
          <p:cNvPr id="3" name="TextBox 2"/>
          <p:cNvSpPr txBox="1"/>
          <p:nvPr/>
        </p:nvSpPr>
        <p:spPr>
          <a:xfrm>
            <a:off x="304800" y="5707161"/>
            <a:ext cx="1752600" cy="523220"/>
          </a:xfrm>
          <a:prstGeom prst="rect">
            <a:avLst/>
          </a:prstGeom>
          <a:noFill/>
        </p:spPr>
        <p:txBody>
          <a:bodyPr wrap="square" rtlCol="0">
            <a:spAutoFit/>
          </a:bodyPr>
          <a:lstStyle/>
          <a:p>
            <a:r>
              <a:rPr lang="en-US" sz="2800" dirty="0">
                <a:solidFill>
                  <a:schemeClr val="accent6">
                    <a:lumMod val="40000"/>
                    <a:lumOff val="60000"/>
                  </a:schemeClr>
                </a:solidFill>
              </a:rPr>
              <a:t>1969</a:t>
            </a:r>
          </a:p>
        </p:txBody>
      </p:sp>
    </p:spTree>
    <p:extLst>
      <p:ext uri="{BB962C8B-B14F-4D97-AF65-F5344CB8AC3E}">
        <p14:creationId xmlns:p14="http://schemas.microsoft.com/office/powerpoint/2010/main" val="1650981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074"/>
            <a:ext cx="3048000" cy="2980864"/>
          </a:xfrm>
          <a:prstGeom prst="rect">
            <a:avLst/>
          </a:prstGeom>
        </p:spPr>
      </p:pic>
      <p:sp>
        <p:nvSpPr>
          <p:cNvPr id="5" name="TextBox 4"/>
          <p:cNvSpPr txBox="1"/>
          <p:nvPr/>
        </p:nvSpPr>
        <p:spPr>
          <a:xfrm>
            <a:off x="3810001" y="228600"/>
            <a:ext cx="4953000" cy="6247864"/>
          </a:xfrm>
          <a:prstGeom prst="rect">
            <a:avLst/>
          </a:prstGeom>
          <a:noFill/>
        </p:spPr>
        <p:txBody>
          <a:bodyPr wrap="square" rtlCol="0">
            <a:spAutoFit/>
          </a:bodyPr>
          <a:lstStyle/>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environmental impact assessment,</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new community development,</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coastal zone management,</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brownfields restoration,</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zoo design,</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river corridor planning, and</a:t>
            </a:r>
          </a:p>
          <a:p>
            <a:pPr marL="342900" indent="-342900">
              <a:spcBef>
                <a:spcPts val="1200"/>
              </a:spcBef>
              <a:spcAft>
                <a:spcPts val="1200"/>
              </a:spcAft>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ideas about sustainability and regenerative design </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966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1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40333370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57200" y="1828800"/>
            <a:ext cx="3694113" cy="371316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US" altLang="en-US" sz="2400">
                <a:solidFill>
                  <a:srgbClr val="FFFF66"/>
                </a:solidFill>
              </a:rPr>
              <a:t>LEFT HEMISPHERE</a:t>
            </a:r>
          </a:p>
          <a:p>
            <a:pPr algn="ctr" fontAlgn="base">
              <a:spcBef>
                <a:spcPct val="0"/>
              </a:spcBef>
              <a:spcAft>
                <a:spcPct val="0"/>
              </a:spcAft>
              <a:buFontTx/>
              <a:buNone/>
            </a:pPr>
            <a:endParaRPr lang="en-US" altLang="en-US" sz="2400">
              <a:solidFill>
                <a:srgbClr val="FFFF66"/>
              </a:solidFill>
            </a:endParaRPr>
          </a:p>
          <a:p>
            <a:pPr algn="ctr" fontAlgn="base">
              <a:lnSpc>
                <a:spcPct val="90000"/>
              </a:lnSpc>
              <a:spcBef>
                <a:spcPct val="0"/>
              </a:spcBef>
              <a:spcAft>
                <a:spcPct val="0"/>
              </a:spcAft>
              <a:buFontTx/>
              <a:buNone/>
            </a:pPr>
            <a:r>
              <a:rPr lang="en-US" altLang="en-US" sz="2400">
                <a:solidFill>
                  <a:srgbClr val="FFFFCC"/>
                </a:solidFill>
              </a:rPr>
              <a:t>Coherence: creates a “stable and internally consistent belief system”</a:t>
            </a:r>
          </a:p>
          <a:p>
            <a:pPr algn="ctr" fontAlgn="base">
              <a:lnSpc>
                <a:spcPct val="90000"/>
              </a:lnSpc>
              <a:spcBef>
                <a:spcPct val="0"/>
              </a:spcBef>
              <a:spcAft>
                <a:spcPct val="0"/>
              </a:spcAft>
              <a:buFontTx/>
              <a:buNone/>
            </a:pPr>
            <a:r>
              <a:rPr lang="en-US" altLang="en-US" sz="1800">
                <a:solidFill>
                  <a:srgbClr val="FFFFCC"/>
                </a:solidFill>
              </a:rPr>
              <a:t>(Ramachandran 1998)</a:t>
            </a:r>
          </a:p>
          <a:p>
            <a:pPr algn="ctr" fontAlgn="base">
              <a:lnSpc>
                <a:spcPct val="90000"/>
              </a:lnSpc>
              <a:spcBef>
                <a:spcPct val="0"/>
              </a:spcBef>
              <a:spcAft>
                <a:spcPct val="0"/>
              </a:spcAft>
              <a:buFontTx/>
              <a:buNone/>
            </a:pPr>
            <a:endParaRPr lang="en-US" altLang="en-US" sz="1800">
              <a:solidFill>
                <a:srgbClr val="FFFFCC"/>
              </a:solidFill>
            </a:endParaRPr>
          </a:p>
          <a:p>
            <a:pPr algn="ctr" fontAlgn="base">
              <a:lnSpc>
                <a:spcPct val="90000"/>
              </a:lnSpc>
              <a:spcBef>
                <a:spcPct val="0"/>
              </a:spcBef>
              <a:spcAft>
                <a:spcPct val="0"/>
              </a:spcAft>
              <a:buFontTx/>
              <a:buNone/>
            </a:pPr>
            <a:r>
              <a:rPr lang="en-US" altLang="en-US" sz="2400">
                <a:solidFill>
                  <a:srgbClr val="FFFFCC"/>
                </a:solidFill>
              </a:rPr>
              <a:t>Probabilistic reasoning</a:t>
            </a:r>
          </a:p>
          <a:p>
            <a:pPr algn="ctr" fontAlgn="base">
              <a:lnSpc>
                <a:spcPct val="90000"/>
              </a:lnSpc>
              <a:spcBef>
                <a:spcPct val="0"/>
              </a:spcBef>
              <a:spcAft>
                <a:spcPct val="0"/>
              </a:spcAft>
              <a:buFontTx/>
              <a:buNone/>
            </a:pPr>
            <a:r>
              <a:rPr lang="en-US" altLang="en-US" sz="1800">
                <a:solidFill>
                  <a:srgbClr val="FFFFCC"/>
                </a:solidFill>
              </a:rPr>
              <a:t>(Osherson et al 1998)</a:t>
            </a:r>
          </a:p>
          <a:p>
            <a:pPr algn="ctr" fontAlgn="base">
              <a:lnSpc>
                <a:spcPct val="90000"/>
              </a:lnSpc>
              <a:spcBef>
                <a:spcPct val="0"/>
              </a:spcBef>
              <a:spcAft>
                <a:spcPct val="0"/>
              </a:spcAft>
              <a:buFontTx/>
              <a:buNone/>
            </a:pPr>
            <a:endParaRPr lang="en-US" altLang="en-US" sz="1800">
              <a:solidFill>
                <a:srgbClr val="FFFFCC"/>
              </a:solidFill>
            </a:endParaRPr>
          </a:p>
          <a:p>
            <a:pPr algn="ctr" fontAlgn="base">
              <a:lnSpc>
                <a:spcPct val="90000"/>
              </a:lnSpc>
              <a:spcBef>
                <a:spcPct val="0"/>
              </a:spcBef>
              <a:spcAft>
                <a:spcPct val="0"/>
              </a:spcAft>
              <a:buFontTx/>
              <a:buNone/>
            </a:pPr>
            <a:r>
              <a:rPr lang="en-US" altLang="en-US" sz="2400">
                <a:solidFill>
                  <a:srgbClr val="FFFFCC"/>
                </a:solidFill>
              </a:rPr>
              <a:t>Abstract object recognition</a:t>
            </a:r>
          </a:p>
          <a:p>
            <a:pPr algn="ctr" fontAlgn="base">
              <a:lnSpc>
                <a:spcPct val="90000"/>
              </a:lnSpc>
              <a:spcBef>
                <a:spcPct val="0"/>
              </a:spcBef>
              <a:spcAft>
                <a:spcPct val="0"/>
              </a:spcAft>
              <a:buFontTx/>
              <a:buNone/>
            </a:pPr>
            <a:r>
              <a:rPr lang="en-US" altLang="en-US" sz="1800">
                <a:solidFill>
                  <a:srgbClr val="FFFFCC"/>
                </a:solidFill>
              </a:rPr>
              <a:t>(Marsolek 1999)</a:t>
            </a:r>
          </a:p>
        </p:txBody>
      </p:sp>
      <p:sp>
        <p:nvSpPr>
          <p:cNvPr id="9219" name="Text Box 3"/>
          <p:cNvSpPr txBox="1">
            <a:spLocks noChangeArrowheads="1"/>
          </p:cNvSpPr>
          <p:nvPr/>
        </p:nvSpPr>
        <p:spPr bwMode="auto">
          <a:xfrm>
            <a:off x="4953000" y="1828800"/>
            <a:ext cx="3811588" cy="379412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US" altLang="en-US" sz="2400">
                <a:solidFill>
                  <a:srgbClr val="FFFF66"/>
                </a:solidFill>
              </a:rPr>
              <a:t>RIGHT HEMISPHERE</a:t>
            </a:r>
          </a:p>
          <a:p>
            <a:pPr algn="ctr" fontAlgn="base">
              <a:spcBef>
                <a:spcPct val="0"/>
              </a:spcBef>
              <a:spcAft>
                <a:spcPct val="0"/>
              </a:spcAft>
              <a:buFontTx/>
              <a:buNone/>
            </a:pPr>
            <a:endParaRPr lang="en-US" altLang="en-US" sz="2400">
              <a:solidFill>
                <a:srgbClr val="FFFF66"/>
              </a:solidFill>
            </a:endParaRPr>
          </a:p>
          <a:p>
            <a:pPr algn="ctr" fontAlgn="base">
              <a:lnSpc>
                <a:spcPct val="90000"/>
              </a:lnSpc>
              <a:spcBef>
                <a:spcPct val="0"/>
              </a:spcBef>
              <a:spcAft>
                <a:spcPct val="0"/>
              </a:spcAft>
              <a:buFontTx/>
              <a:buNone/>
            </a:pPr>
            <a:r>
              <a:rPr lang="en-US" altLang="en-US" sz="2400">
                <a:solidFill>
                  <a:srgbClr val="FFFFCC"/>
                </a:solidFill>
              </a:rPr>
              <a:t>Correspondence: tests reality and if damaged, confabulation runs rampant</a:t>
            </a:r>
          </a:p>
          <a:p>
            <a:pPr algn="ctr" fontAlgn="base">
              <a:lnSpc>
                <a:spcPct val="90000"/>
              </a:lnSpc>
              <a:spcBef>
                <a:spcPct val="0"/>
              </a:spcBef>
              <a:spcAft>
                <a:spcPct val="0"/>
              </a:spcAft>
              <a:buFontTx/>
              <a:buNone/>
            </a:pPr>
            <a:r>
              <a:rPr lang="en-US" altLang="en-US" sz="1800">
                <a:solidFill>
                  <a:srgbClr val="FFFFCC"/>
                </a:solidFill>
              </a:rPr>
              <a:t>(Ramachandran 1998)</a:t>
            </a:r>
          </a:p>
          <a:p>
            <a:pPr algn="ctr" fontAlgn="base">
              <a:lnSpc>
                <a:spcPct val="90000"/>
              </a:lnSpc>
              <a:spcBef>
                <a:spcPct val="0"/>
              </a:spcBef>
              <a:spcAft>
                <a:spcPct val="0"/>
              </a:spcAft>
              <a:buFontTx/>
              <a:buNone/>
            </a:pPr>
            <a:endParaRPr lang="en-US" altLang="en-US" sz="2400">
              <a:solidFill>
                <a:srgbClr val="FFFFCC"/>
              </a:solidFill>
            </a:endParaRPr>
          </a:p>
          <a:p>
            <a:pPr algn="ctr" fontAlgn="base">
              <a:lnSpc>
                <a:spcPct val="90000"/>
              </a:lnSpc>
              <a:spcBef>
                <a:spcPct val="0"/>
              </a:spcBef>
              <a:spcAft>
                <a:spcPct val="0"/>
              </a:spcAft>
              <a:buFontTx/>
              <a:buNone/>
            </a:pPr>
            <a:r>
              <a:rPr lang="en-US" altLang="en-US" sz="2400">
                <a:solidFill>
                  <a:srgbClr val="FFFFCC"/>
                </a:solidFill>
              </a:rPr>
              <a:t>Deductive reasoning</a:t>
            </a:r>
          </a:p>
          <a:p>
            <a:pPr algn="ctr" fontAlgn="base">
              <a:lnSpc>
                <a:spcPct val="90000"/>
              </a:lnSpc>
              <a:spcBef>
                <a:spcPct val="0"/>
              </a:spcBef>
              <a:spcAft>
                <a:spcPct val="0"/>
              </a:spcAft>
              <a:buFontTx/>
              <a:buNone/>
            </a:pPr>
            <a:r>
              <a:rPr lang="en-US" altLang="en-US" sz="1800">
                <a:solidFill>
                  <a:srgbClr val="FFFFCC"/>
                </a:solidFill>
              </a:rPr>
              <a:t>(Osherson et al 1998)</a:t>
            </a:r>
          </a:p>
          <a:p>
            <a:pPr algn="ctr" fontAlgn="base">
              <a:lnSpc>
                <a:spcPct val="90000"/>
              </a:lnSpc>
              <a:spcBef>
                <a:spcPct val="0"/>
              </a:spcBef>
              <a:spcAft>
                <a:spcPct val="0"/>
              </a:spcAft>
              <a:buFontTx/>
              <a:buNone/>
            </a:pPr>
            <a:endParaRPr lang="en-US" altLang="en-US" sz="1800">
              <a:solidFill>
                <a:srgbClr val="FFFFCC"/>
              </a:solidFill>
            </a:endParaRPr>
          </a:p>
          <a:p>
            <a:pPr algn="ctr" fontAlgn="base">
              <a:lnSpc>
                <a:spcPct val="90000"/>
              </a:lnSpc>
              <a:spcBef>
                <a:spcPct val="0"/>
              </a:spcBef>
              <a:spcAft>
                <a:spcPct val="0"/>
              </a:spcAft>
              <a:buFontTx/>
              <a:buNone/>
            </a:pPr>
            <a:r>
              <a:rPr lang="en-US" altLang="en-US" sz="2400">
                <a:solidFill>
                  <a:srgbClr val="FFFFCC"/>
                </a:solidFill>
              </a:rPr>
              <a:t>Specific object recognition</a:t>
            </a:r>
          </a:p>
          <a:p>
            <a:pPr algn="ctr" fontAlgn="base">
              <a:lnSpc>
                <a:spcPct val="90000"/>
              </a:lnSpc>
              <a:spcBef>
                <a:spcPct val="0"/>
              </a:spcBef>
              <a:spcAft>
                <a:spcPct val="0"/>
              </a:spcAft>
              <a:buFontTx/>
              <a:buNone/>
            </a:pPr>
            <a:r>
              <a:rPr lang="en-US" altLang="en-US" sz="1800">
                <a:solidFill>
                  <a:srgbClr val="FFFFCC"/>
                </a:solidFill>
              </a:rPr>
              <a:t>(Marsolek 1999)</a:t>
            </a:r>
            <a:endParaRPr lang="en-US" altLang="en-US" sz="2400">
              <a:solidFill>
                <a:srgbClr val="FFFFCC"/>
              </a:solidFill>
            </a:endParaRPr>
          </a:p>
        </p:txBody>
      </p:sp>
      <p:sp>
        <p:nvSpPr>
          <p:cNvPr id="9220" name="Rectangle 4"/>
          <p:cNvSpPr>
            <a:spLocks noChangeArrowheads="1"/>
          </p:cNvSpPr>
          <p:nvPr/>
        </p:nvSpPr>
        <p:spPr bwMode="auto">
          <a:xfrm>
            <a:off x="1524000" y="228600"/>
            <a:ext cx="5791200" cy="838200"/>
          </a:xfrm>
          <a:prstGeom prst="rect">
            <a:avLst/>
          </a:prstGeom>
          <a:noFill/>
          <a:ln w="31750">
            <a:solidFill>
              <a:srgbClr val="3366FF"/>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US" altLang="en-US" sz="4000" b="1">
                <a:solidFill>
                  <a:srgbClr val="FFFFCC"/>
                </a:solidFill>
              </a:rPr>
              <a:t>TRUTH in the BRAIN</a:t>
            </a:r>
          </a:p>
        </p:txBody>
      </p:sp>
      <p:sp>
        <p:nvSpPr>
          <p:cNvPr id="9221" name="Rectangle 5"/>
          <p:cNvSpPr>
            <a:spLocks noChangeArrowheads="1"/>
          </p:cNvSpPr>
          <p:nvPr/>
        </p:nvSpPr>
        <p:spPr bwMode="auto">
          <a:xfrm>
            <a:off x="533400" y="6248400"/>
            <a:ext cx="8229600" cy="473075"/>
          </a:xfrm>
          <a:prstGeom prst="rect">
            <a:avLst/>
          </a:prstGeom>
          <a:noFill/>
          <a:ln w="1587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0"/>
              </a:spcAft>
              <a:buFontTx/>
              <a:buNone/>
            </a:pPr>
            <a:r>
              <a:rPr lang="en-US" altLang="en-US" sz="2400">
                <a:solidFill>
                  <a:srgbClr val="FFFF66"/>
                </a:solidFill>
              </a:rPr>
              <a:t>Kant:  "The senses cannot think,  the understanding cannot see.”</a:t>
            </a:r>
          </a:p>
        </p:txBody>
      </p:sp>
    </p:spTree>
    <p:extLst>
      <p:ext uri="{BB962C8B-B14F-4D97-AF65-F5344CB8AC3E}">
        <p14:creationId xmlns:p14="http://schemas.microsoft.com/office/powerpoint/2010/main" val="137080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en-US" altLang="en-US" sz="4000" u="sng">
                <a:solidFill>
                  <a:srgbClr val="000000"/>
                </a:solidFill>
                <a:latin typeface="Comic Sans MS" pitchFamily="66" charset="0"/>
              </a:rPr>
              <a:t>Types of Consciousness</a:t>
            </a:r>
          </a:p>
        </p:txBody>
      </p:sp>
      <p:sp>
        <p:nvSpPr>
          <p:cNvPr id="10243" name="Rectangle 3"/>
          <p:cNvSpPr>
            <a:spLocks noChangeArrowheads="1"/>
          </p:cNvSpPr>
          <p:nvPr/>
        </p:nvSpPr>
        <p:spPr bwMode="auto">
          <a:xfrm>
            <a:off x="457200" y="1981200"/>
            <a:ext cx="403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25000"/>
              </a:spcBef>
              <a:spcAft>
                <a:spcPct val="25000"/>
              </a:spcAft>
              <a:buFontTx/>
              <a:buNone/>
            </a:pPr>
            <a:r>
              <a:rPr lang="en-US" altLang="en-US" sz="2400" b="1" u="sng">
                <a:solidFill>
                  <a:srgbClr val="FF5050"/>
                </a:solidFill>
                <a:latin typeface="Comic Sans MS" pitchFamily="66" charset="0"/>
              </a:rPr>
              <a:t>AFFECTIVE</a:t>
            </a:r>
          </a:p>
          <a:p>
            <a:pPr eaLnBrk="0" fontAlgn="base" hangingPunct="0">
              <a:spcBef>
                <a:spcPct val="25000"/>
              </a:spcBef>
              <a:spcAft>
                <a:spcPct val="25000"/>
              </a:spcAft>
            </a:pPr>
            <a:r>
              <a:rPr lang="en-US" altLang="en-US" sz="2400" b="1">
                <a:solidFill>
                  <a:srgbClr val="FF5050"/>
                </a:solidFill>
                <a:latin typeface="Comic Sans MS" pitchFamily="66" charset="0"/>
              </a:rPr>
              <a:t>More Subcortical</a:t>
            </a:r>
          </a:p>
          <a:p>
            <a:pPr eaLnBrk="0" fontAlgn="base" hangingPunct="0">
              <a:spcBef>
                <a:spcPct val="25000"/>
              </a:spcBef>
              <a:spcAft>
                <a:spcPct val="25000"/>
              </a:spcAft>
            </a:pPr>
            <a:r>
              <a:rPr lang="en-US" altLang="en-US" sz="2400" b="1">
                <a:solidFill>
                  <a:srgbClr val="FF5050"/>
                </a:solidFill>
                <a:latin typeface="Comic Sans MS" pitchFamily="66" charset="0"/>
              </a:rPr>
              <a:t>Less Computational</a:t>
            </a:r>
          </a:p>
          <a:p>
            <a:pPr eaLnBrk="0" fontAlgn="base" hangingPunct="0">
              <a:spcBef>
                <a:spcPct val="25000"/>
              </a:spcBef>
              <a:spcAft>
                <a:spcPct val="25000"/>
              </a:spcAft>
            </a:pPr>
            <a:r>
              <a:rPr lang="en-US" altLang="en-US" sz="2400" b="1">
                <a:solidFill>
                  <a:srgbClr val="FF5050"/>
                </a:solidFill>
                <a:latin typeface="Comic Sans MS" pitchFamily="66" charset="0"/>
              </a:rPr>
              <a:t>More Analog</a:t>
            </a:r>
          </a:p>
          <a:p>
            <a:pPr eaLnBrk="0" fontAlgn="base" hangingPunct="0">
              <a:spcBef>
                <a:spcPct val="25000"/>
              </a:spcBef>
              <a:spcAft>
                <a:spcPct val="25000"/>
              </a:spcAft>
            </a:pPr>
            <a:r>
              <a:rPr lang="en-US" altLang="en-US" sz="2400" b="1">
                <a:solidFill>
                  <a:srgbClr val="FF5050"/>
                </a:solidFill>
                <a:latin typeface="Comic Sans MS" pitchFamily="66" charset="0"/>
              </a:rPr>
              <a:t>Intentions in Action</a:t>
            </a:r>
          </a:p>
          <a:p>
            <a:pPr eaLnBrk="0" fontAlgn="base" hangingPunct="0">
              <a:spcBef>
                <a:spcPct val="25000"/>
              </a:spcBef>
              <a:spcAft>
                <a:spcPct val="25000"/>
              </a:spcAft>
            </a:pPr>
            <a:r>
              <a:rPr lang="en-US" altLang="en-US" sz="2400" b="1">
                <a:solidFill>
                  <a:srgbClr val="FF5050"/>
                </a:solidFill>
                <a:latin typeface="Comic Sans MS" pitchFamily="66" charset="0"/>
              </a:rPr>
              <a:t>Action to Perception</a:t>
            </a:r>
          </a:p>
          <a:p>
            <a:pPr eaLnBrk="0" fontAlgn="base" hangingPunct="0">
              <a:spcBef>
                <a:spcPct val="25000"/>
              </a:spcBef>
              <a:spcAft>
                <a:spcPct val="25000"/>
              </a:spcAft>
            </a:pPr>
            <a:r>
              <a:rPr lang="en-US" altLang="en-US" sz="2400" b="1">
                <a:solidFill>
                  <a:srgbClr val="FF5050"/>
                </a:solidFill>
                <a:latin typeface="Comic Sans MS" pitchFamily="66" charset="0"/>
              </a:rPr>
              <a:t>Neuromodulator codes     (Neuropeptide)</a:t>
            </a:r>
          </a:p>
        </p:txBody>
      </p:sp>
      <p:sp>
        <p:nvSpPr>
          <p:cNvPr id="10244" name="Rectangle 4"/>
          <p:cNvSpPr>
            <a:spLocks noChangeArrowheads="1"/>
          </p:cNvSpPr>
          <p:nvPr/>
        </p:nvSpPr>
        <p:spPr bwMode="auto">
          <a:xfrm>
            <a:off x="4648200" y="19812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25000"/>
              </a:spcBef>
              <a:spcAft>
                <a:spcPct val="25000"/>
              </a:spcAft>
              <a:buFontTx/>
              <a:buNone/>
            </a:pPr>
            <a:r>
              <a:rPr lang="en-US" altLang="en-US" sz="2400" b="1" u="sng">
                <a:solidFill>
                  <a:srgbClr val="3333CC"/>
                </a:solidFill>
                <a:latin typeface="Comic Sans MS" pitchFamily="66" charset="0"/>
              </a:rPr>
              <a:t>COGNITIVE</a:t>
            </a:r>
          </a:p>
          <a:p>
            <a:pPr eaLnBrk="0" fontAlgn="base" hangingPunct="0">
              <a:spcBef>
                <a:spcPct val="25000"/>
              </a:spcBef>
              <a:spcAft>
                <a:spcPct val="25000"/>
              </a:spcAft>
            </a:pPr>
            <a:r>
              <a:rPr lang="en-US" altLang="en-US" sz="2400" b="1">
                <a:solidFill>
                  <a:srgbClr val="3333CC"/>
                </a:solidFill>
                <a:latin typeface="Comic Sans MS" pitchFamily="66" charset="0"/>
              </a:rPr>
              <a:t>More Neocortical</a:t>
            </a:r>
          </a:p>
          <a:p>
            <a:pPr eaLnBrk="0" fontAlgn="base" hangingPunct="0">
              <a:spcBef>
                <a:spcPct val="25000"/>
              </a:spcBef>
              <a:spcAft>
                <a:spcPct val="25000"/>
              </a:spcAft>
            </a:pPr>
            <a:r>
              <a:rPr lang="en-US" altLang="en-US" sz="2400" b="1">
                <a:solidFill>
                  <a:srgbClr val="3333CC"/>
                </a:solidFill>
                <a:latin typeface="Comic Sans MS" pitchFamily="66" charset="0"/>
              </a:rPr>
              <a:t>More Computational</a:t>
            </a:r>
          </a:p>
          <a:p>
            <a:pPr eaLnBrk="0" fontAlgn="base" hangingPunct="0">
              <a:spcBef>
                <a:spcPct val="25000"/>
              </a:spcBef>
              <a:spcAft>
                <a:spcPct val="25000"/>
              </a:spcAft>
            </a:pPr>
            <a:r>
              <a:rPr lang="en-US" altLang="en-US" sz="2400" b="1">
                <a:solidFill>
                  <a:srgbClr val="3333CC"/>
                </a:solidFill>
                <a:latin typeface="Comic Sans MS" pitchFamily="66" charset="0"/>
              </a:rPr>
              <a:t>More Digital</a:t>
            </a:r>
          </a:p>
          <a:p>
            <a:pPr eaLnBrk="0" fontAlgn="base" hangingPunct="0">
              <a:spcBef>
                <a:spcPct val="25000"/>
              </a:spcBef>
              <a:spcAft>
                <a:spcPct val="25000"/>
              </a:spcAft>
            </a:pPr>
            <a:r>
              <a:rPr lang="en-US" altLang="en-US" sz="2400" b="1">
                <a:solidFill>
                  <a:srgbClr val="3333CC"/>
                </a:solidFill>
                <a:latin typeface="Comic Sans MS" pitchFamily="66" charset="0"/>
              </a:rPr>
              <a:t>Intentions to Act</a:t>
            </a:r>
          </a:p>
          <a:p>
            <a:pPr eaLnBrk="0" fontAlgn="base" hangingPunct="0">
              <a:spcBef>
                <a:spcPct val="25000"/>
              </a:spcBef>
              <a:spcAft>
                <a:spcPct val="25000"/>
              </a:spcAft>
            </a:pPr>
            <a:r>
              <a:rPr lang="en-US" altLang="en-US" sz="2400" b="1">
                <a:solidFill>
                  <a:srgbClr val="3333CC"/>
                </a:solidFill>
                <a:latin typeface="Comic Sans MS" pitchFamily="66" charset="0"/>
              </a:rPr>
              <a:t>Perception to Action</a:t>
            </a:r>
          </a:p>
          <a:p>
            <a:pPr eaLnBrk="0" fontAlgn="base" hangingPunct="0">
              <a:spcBef>
                <a:spcPct val="25000"/>
              </a:spcBef>
              <a:spcAft>
                <a:spcPct val="25000"/>
              </a:spcAft>
            </a:pPr>
            <a:r>
              <a:rPr lang="en-US" altLang="en-US" sz="2400" b="1">
                <a:solidFill>
                  <a:srgbClr val="3333CC"/>
                </a:solidFill>
                <a:latin typeface="Comic Sans MS" pitchFamily="66" charset="0"/>
              </a:rPr>
              <a:t>Neurotransmitter Codes (Glutamate, etc)</a:t>
            </a:r>
          </a:p>
        </p:txBody>
      </p:sp>
    </p:spTree>
    <p:extLst>
      <p:ext uri="{BB962C8B-B14F-4D97-AF65-F5344CB8AC3E}">
        <p14:creationId xmlns:p14="http://schemas.microsoft.com/office/powerpoint/2010/main" val="446128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8600" y="2057400"/>
            <a:ext cx="4191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90000"/>
              </a:lnSpc>
              <a:spcAft>
                <a:spcPct val="75000"/>
              </a:spcAft>
              <a:buFontTx/>
              <a:buNone/>
            </a:pPr>
            <a:r>
              <a:rPr lang="en-US" altLang="en-US" sz="2400" b="1" u="sng">
                <a:solidFill>
                  <a:srgbClr val="800000"/>
                </a:solidFill>
                <a:latin typeface="Comic Sans MS" pitchFamily="66" charset="0"/>
              </a:rPr>
              <a:t>DIONYSIAN</a:t>
            </a:r>
          </a:p>
          <a:p>
            <a:pPr eaLnBrk="0" fontAlgn="base" hangingPunct="0">
              <a:lnSpc>
                <a:spcPct val="90000"/>
              </a:lnSpc>
              <a:spcAft>
                <a:spcPct val="75000"/>
              </a:spcAft>
              <a:buFontTx/>
              <a:buNone/>
            </a:pPr>
            <a:r>
              <a:rPr lang="en-US" altLang="en-US" sz="2400" b="1">
                <a:solidFill>
                  <a:srgbClr val="800000"/>
                </a:solidFill>
                <a:latin typeface="Comic Sans MS" pitchFamily="66" charset="0"/>
              </a:rPr>
              <a:t>external locus of control</a:t>
            </a:r>
          </a:p>
          <a:p>
            <a:pPr eaLnBrk="0" fontAlgn="base" hangingPunct="0">
              <a:lnSpc>
                <a:spcPct val="90000"/>
              </a:lnSpc>
              <a:spcAft>
                <a:spcPct val="75000"/>
              </a:spcAft>
              <a:buFontTx/>
              <a:buNone/>
            </a:pPr>
            <a:r>
              <a:rPr lang="en-US" altLang="en-US" sz="2400" b="1">
                <a:solidFill>
                  <a:srgbClr val="800000"/>
                </a:solidFill>
                <a:latin typeface="Comic Sans MS" pitchFamily="66" charset="0"/>
              </a:rPr>
              <a:t>affective-cognitive belief systems, high susceptibility to hypnotic suggestions</a:t>
            </a:r>
          </a:p>
          <a:p>
            <a:pPr eaLnBrk="0" fontAlgn="base" hangingPunct="0">
              <a:lnSpc>
                <a:spcPct val="90000"/>
              </a:lnSpc>
              <a:spcAft>
                <a:spcPct val="75000"/>
              </a:spcAft>
              <a:buFontTx/>
              <a:buNone/>
            </a:pPr>
            <a:r>
              <a:rPr lang="en-US" altLang="en-US" sz="2400" b="1">
                <a:solidFill>
                  <a:srgbClr val="800000"/>
                </a:solidFill>
                <a:latin typeface="Comic Sans MS" pitchFamily="66" charset="0"/>
              </a:rPr>
              <a:t>high levels of written output of low complexity and suspended critical appraisal</a:t>
            </a:r>
            <a:endParaRPr lang="en-US" altLang="en-US" sz="2400">
              <a:solidFill>
                <a:srgbClr val="800000"/>
              </a:solidFill>
              <a:latin typeface="Comic Sans MS" pitchFamily="66" charset="0"/>
            </a:endParaRPr>
          </a:p>
        </p:txBody>
      </p:sp>
      <p:sp>
        <p:nvSpPr>
          <p:cNvPr id="11267" name="Rectangle 3"/>
          <p:cNvSpPr>
            <a:spLocks noChangeArrowheads="1"/>
          </p:cNvSpPr>
          <p:nvPr/>
        </p:nvSpPr>
        <p:spPr bwMode="auto">
          <a:xfrm>
            <a:off x="4572000" y="1981200"/>
            <a:ext cx="441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lnSpc>
                <a:spcPct val="90000"/>
              </a:lnSpc>
              <a:spcAft>
                <a:spcPct val="75000"/>
              </a:spcAft>
              <a:buFontTx/>
              <a:buNone/>
            </a:pPr>
            <a:r>
              <a:rPr lang="en-US" altLang="en-US" sz="2400" b="1" u="sng">
                <a:solidFill>
                  <a:srgbClr val="0033CC"/>
                </a:solidFill>
                <a:latin typeface="Comic Sans MS" pitchFamily="66" charset="0"/>
              </a:rPr>
              <a:t>APOLLONIAN</a:t>
            </a:r>
          </a:p>
          <a:p>
            <a:pPr eaLnBrk="0" fontAlgn="base" hangingPunct="0">
              <a:lnSpc>
                <a:spcPct val="90000"/>
              </a:lnSpc>
              <a:spcAft>
                <a:spcPct val="75000"/>
              </a:spcAft>
              <a:buFontTx/>
              <a:buNone/>
            </a:pPr>
            <a:r>
              <a:rPr lang="en-US" altLang="en-US" sz="2400" b="1">
                <a:solidFill>
                  <a:srgbClr val="0033CC"/>
                </a:solidFill>
                <a:latin typeface="Comic Sans MS" pitchFamily="66" charset="0"/>
              </a:rPr>
              <a:t>internal locus of control</a:t>
            </a:r>
          </a:p>
          <a:p>
            <a:pPr eaLnBrk="0" fontAlgn="base" hangingPunct="0">
              <a:lnSpc>
                <a:spcPct val="90000"/>
              </a:lnSpc>
              <a:spcAft>
                <a:spcPct val="75000"/>
              </a:spcAft>
              <a:buFontTx/>
              <a:buNone/>
            </a:pPr>
            <a:r>
              <a:rPr lang="en-US" altLang="en-US" sz="2400" b="1">
                <a:solidFill>
                  <a:srgbClr val="0033CC"/>
                </a:solidFill>
                <a:latin typeface="Comic Sans MS" pitchFamily="66" charset="0"/>
              </a:rPr>
              <a:t>cognitive-affective belief systems, low susceptibility to hypnotic suggestions</a:t>
            </a:r>
          </a:p>
          <a:p>
            <a:pPr eaLnBrk="0" fontAlgn="base" hangingPunct="0">
              <a:lnSpc>
                <a:spcPct val="90000"/>
              </a:lnSpc>
              <a:spcAft>
                <a:spcPct val="75000"/>
              </a:spcAft>
              <a:buFontTx/>
              <a:buNone/>
            </a:pPr>
            <a:r>
              <a:rPr lang="en-US" altLang="en-US" sz="2400" b="1">
                <a:solidFill>
                  <a:srgbClr val="0033CC"/>
                </a:solidFill>
                <a:latin typeface="Comic Sans MS" pitchFamily="66" charset="0"/>
              </a:rPr>
              <a:t>low levels of written output of high complexity, and immediate critical appraisal.</a:t>
            </a:r>
          </a:p>
        </p:txBody>
      </p:sp>
      <p:sp>
        <p:nvSpPr>
          <p:cNvPr id="53252" name="Rectangle 4"/>
          <p:cNvSpPr>
            <a:spLocks noChangeArrowheads="1"/>
          </p:cNvSpPr>
          <p:nvPr/>
        </p:nvSpPr>
        <p:spPr bwMode="auto">
          <a:xfrm>
            <a:off x="685800" y="5029200"/>
            <a:ext cx="7772400" cy="1447800"/>
          </a:xfrm>
          <a:prstGeom prst="rect">
            <a:avLst/>
          </a:prstGeom>
          <a:noFill/>
          <a:ln>
            <a:noFill/>
          </a:ln>
          <a:effectLst/>
          <a:extLst>
            <a:ext uri="{909E8E84-426E-40DD-AFC4-6F175D3DCCD1}">
              <a14:hiddenFill xmlns:a14="http://schemas.microsoft.com/office/drawing/2010/main">
                <a:solidFill>
                  <a:srgbClr val="CCEC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95000"/>
              </a:lnSpc>
              <a:spcBef>
                <a:spcPct val="25000"/>
              </a:spcBef>
              <a:spcAft>
                <a:spcPct val="75000"/>
              </a:spcAft>
              <a:buFontTx/>
              <a:buNone/>
            </a:pPr>
            <a:endParaRPr lang="en-US" altLang="en-US" sz="2800">
              <a:solidFill>
                <a:srgbClr val="000000"/>
              </a:solidFill>
              <a:latin typeface="CG Times" pitchFamily="18" charset="0"/>
            </a:endParaRPr>
          </a:p>
        </p:txBody>
      </p:sp>
      <p:sp>
        <p:nvSpPr>
          <p:cNvPr id="11269" name="Rectangle 5"/>
          <p:cNvSpPr>
            <a:spLocks noChangeArrowheads="1"/>
          </p:cNvSpPr>
          <p:nvPr/>
        </p:nvSpPr>
        <p:spPr bwMode="auto">
          <a:xfrm>
            <a:off x="685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pPr>
            <a:r>
              <a:rPr lang="en-US" altLang="en-US" sz="4000" u="sng">
                <a:solidFill>
                  <a:srgbClr val="000000"/>
                </a:solidFill>
                <a:latin typeface="Comic Sans MS" pitchFamily="66" charset="0"/>
              </a:rPr>
              <a:t>Types of Thinking</a:t>
            </a:r>
          </a:p>
        </p:txBody>
      </p:sp>
    </p:spTree>
    <p:extLst>
      <p:ext uri="{BB962C8B-B14F-4D97-AF65-F5344CB8AC3E}">
        <p14:creationId xmlns:p14="http://schemas.microsoft.com/office/powerpoint/2010/main" val="824890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dissolve">
                                      <p:cBhvr>
                                        <p:cTn id="7" dur="500"/>
                                        <p:tgtEl>
                                          <p:spTgt spid="532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t="-50000" b="-50000"/>
          </a:stretch>
        </a:blip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2" name="Rectangle 1"/>
          <p:cNvSpPr/>
          <p:nvPr/>
        </p:nvSpPr>
        <p:spPr>
          <a:xfrm>
            <a:off x="2895600" y="152400"/>
            <a:ext cx="5867400" cy="646331"/>
          </a:xfrm>
          <a:prstGeom prst="rect">
            <a:avLst/>
          </a:prstGeom>
          <a:solidFill>
            <a:schemeClr val="accent6">
              <a:lumMod val="50000"/>
            </a:schemeClr>
          </a:solidFill>
        </p:spPr>
        <p:txBody>
          <a:bodyPr wrap="square">
            <a:spAutoFit/>
          </a:bodyPr>
          <a:lstStyle/>
          <a:p>
            <a:r>
              <a:rPr lang="en-US" sz="3600" b="1" dirty="0">
                <a:solidFill>
                  <a:schemeClr val="bg1"/>
                </a:solidFill>
              </a:rPr>
              <a:t>NATURAL ARCHITECTS</a:t>
            </a:r>
            <a:endParaRPr lang="en-US" sz="3600" dirty="0">
              <a:solidFill>
                <a:schemeClr val="bg1"/>
              </a:solidFill>
            </a:endParaRPr>
          </a:p>
        </p:txBody>
      </p:sp>
      <p:sp>
        <p:nvSpPr>
          <p:cNvPr id="9" name="Rectangle 8"/>
          <p:cNvSpPr/>
          <p:nvPr/>
        </p:nvSpPr>
        <p:spPr>
          <a:xfrm>
            <a:off x="914400" y="5943600"/>
            <a:ext cx="3248890" cy="523220"/>
          </a:xfrm>
          <a:prstGeom prst="rect">
            <a:avLst/>
          </a:prstGeom>
          <a:solidFill>
            <a:schemeClr val="accent6">
              <a:lumMod val="50000"/>
            </a:schemeClr>
          </a:solidFill>
        </p:spPr>
        <p:txBody>
          <a:bodyPr wrap="square">
            <a:spAutoFit/>
          </a:bodyPr>
          <a:lstStyle/>
          <a:p>
            <a:pPr algn="ctr"/>
            <a:r>
              <a:rPr lang="en-US" sz="2800" dirty="0">
                <a:solidFill>
                  <a:schemeClr val="bg1"/>
                </a:solidFill>
              </a:rPr>
              <a:t>Gray Bowerbird nest</a:t>
            </a:r>
            <a:endParaRPr lang="en-US" sz="2400" dirty="0">
              <a:solidFill>
                <a:schemeClr val="bg1"/>
              </a:solidFill>
            </a:endParaRPr>
          </a:p>
        </p:txBody>
      </p:sp>
    </p:spTree>
    <p:extLst>
      <p:ext uri="{BB962C8B-B14F-4D97-AF65-F5344CB8AC3E}">
        <p14:creationId xmlns:p14="http://schemas.microsoft.com/office/powerpoint/2010/main" val="366205675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shadeToTitle="1">
        <a:solidFill>
          <a:schemeClr val="accent6">
            <a:lumMod val="50000"/>
          </a:schemeClr>
        </a:solid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9" name="Rectangle 8"/>
          <p:cNvSpPr/>
          <p:nvPr/>
        </p:nvSpPr>
        <p:spPr>
          <a:xfrm>
            <a:off x="5514110" y="2423160"/>
            <a:ext cx="3248890" cy="1384995"/>
          </a:xfrm>
          <a:prstGeom prst="rect">
            <a:avLst/>
          </a:prstGeom>
          <a:solidFill>
            <a:schemeClr val="accent6">
              <a:lumMod val="50000"/>
            </a:schemeClr>
          </a:solidFill>
        </p:spPr>
        <p:txBody>
          <a:bodyPr wrap="square">
            <a:spAutoFit/>
          </a:bodyPr>
          <a:lstStyle/>
          <a:p>
            <a:pPr algn="ctr"/>
            <a:r>
              <a:rPr lang="en-US" sz="2800" dirty="0">
                <a:solidFill>
                  <a:schemeClr val="bg1"/>
                </a:solidFill>
              </a:rPr>
              <a:t>Cathedral </a:t>
            </a:r>
            <a:r>
              <a:rPr lang="en-US" sz="2800" dirty="0" err="1">
                <a:solidFill>
                  <a:schemeClr val="bg1"/>
                </a:solidFill>
              </a:rPr>
              <a:t>termit</a:t>
            </a:r>
            <a:r>
              <a:rPr lang="en-US" sz="2800" dirty="0">
                <a:solidFill>
                  <a:schemeClr val="bg1"/>
                </a:solidFill>
              </a:rPr>
              <a:t> mound in Australia – 6 meters high! </a:t>
            </a:r>
            <a:endParaRPr lang="en-US" sz="24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67"/>
            <a:ext cx="4572000" cy="6858000"/>
          </a:xfrm>
          <a:prstGeom prst="rect">
            <a:avLst/>
          </a:prstGeom>
        </p:spPr>
      </p:pic>
      <p:sp>
        <p:nvSpPr>
          <p:cNvPr id="6" name="Rectangle 5"/>
          <p:cNvSpPr/>
          <p:nvPr/>
        </p:nvSpPr>
        <p:spPr>
          <a:xfrm>
            <a:off x="3124200" y="292768"/>
            <a:ext cx="5688932" cy="646331"/>
          </a:xfrm>
          <a:prstGeom prst="rect">
            <a:avLst/>
          </a:prstGeom>
          <a:solidFill>
            <a:schemeClr val="accent6">
              <a:lumMod val="50000"/>
            </a:schemeClr>
          </a:solidFill>
        </p:spPr>
        <p:txBody>
          <a:bodyPr wrap="square">
            <a:spAutoFit/>
          </a:bodyPr>
          <a:lstStyle/>
          <a:p>
            <a:pPr algn="r"/>
            <a:r>
              <a:rPr lang="en-US" sz="3600" b="1" dirty="0">
                <a:solidFill>
                  <a:schemeClr val="bg1"/>
                </a:solidFill>
              </a:rPr>
              <a:t>NATURAL ARCHITECTS</a:t>
            </a:r>
            <a:endParaRPr lang="en-US" sz="3600" dirty="0">
              <a:solidFill>
                <a:schemeClr val="bg1"/>
              </a:solidFill>
            </a:endParaRPr>
          </a:p>
        </p:txBody>
      </p:sp>
    </p:spTree>
    <p:extLst>
      <p:ext uri="{BB962C8B-B14F-4D97-AF65-F5344CB8AC3E}">
        <p14:creationId xmlns:p14="http://schemas.microsoft.com/office/powerpoint/2010/main" val="38954733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2" name="Rectangle 1"/>
          <p:cNvSpPr/>
          <p:nvPr/>
        </p:nvSpPr>
        <p:spPr>
          <a:xfrm>
            <a:off x="216568" y="76200"/>
            <a:ext cx="5867400" cy="646331"/>
          </a:xfrm>
          <a:prstGeom prst="rect">
            <a:avLst/>
          </a:prstGeom>
          <a:solidFill>
            <a:schemeClr val="accent6">
              <a:lumMod val="50000"/>
            </a:schemeClr>
          </a:solidFill>
        </p:spPr>
        <p:txBody>
          <a:bodyPr wrap="square">
            <a:spAutoFit/>
          </a:bodyPr>
          <a:lstStyle/>
          <a:p>
            <a:r>
              <a:rPr lang="en-US" sz="3600" b="1" dirty="0">
                <a:solidFill>
                  <a:schemeClr val="bg1"/>
                </a:solidFill>
              </a:rPr>
              <a:t>NATURAL ARCHITECTS</a:t>
            </a:r>
            <a:endParaRPr lang="en-US" sz="3600" dirty="0">
              <a:solidFill>
                <a:schemeClr val="bg1"/>
              </a:solidFill>
            </a:endParaRPr>
          </a:p>
        </p:txBody>
      </p:sp>
      <p:sp>
        <p:nvSpPr>
          <p:cNvPr id="9" name="Rectangle 8"/>
          <p:cNvSpPr/>
          <p:nvPr/>
        </p:nvSpPr>
        <p:spPr>
          <a:xfrm>
            <a:off x="5514110" y="4989493"/>
            <a:ext cx="3248890" cy="954107"/>
          </a:xfrm>
          <a:prstGeom prst="rect">
            <a:avLst/>
          </a:prstGeom>
          <a:solidFill>
            <a:schemeClr val="accent6">
              <a:lumMod val="50000"/>
            </a:schemeClr>
          </a:solidFill>
        </p:spPr>
        <p:txBody>
          <a:bodyPr wrap="square">
            <a:spAutoFit/>
          </a:bodyPr>
          <a:lstStyle/>
          <a:p>
            <a:pPr algn="ctr"/>
            <a:r>
              <a:rPr lang="en-US" sz="2800" dirty="0">
                <a:solidFill>
                  <a:schemeClr val="bg1"/>
                </a:solidFill>
              </a:rPr>
              <a:t>European red ant nest – 2 meters high</a:t>
            </a:r>
            <a:endParaRPr lang="en-US" sz="2400" dirty="0">
              <a:solidFill>
                <a:schemeClr val="bg1"/>
              </a:solidFill>
            </a:endParaRPr>
          </a:p>
        </p:txBody>
      </p:sp>
    </p:spTree>
    <p:extLst>
      <p:ext uri="{BB962C8B-B14F-4D97-AF65-F5344CB8AC3E}">
        <p14:creationId xmlns:p14="http://schemas.microsoft.com/office/powerpoint/2010/main" val="10402275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shadeToTitle="1">
        <a:solidFill>
          <a:schemeClr val="accent6">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0" y="503222"/>
            <a:ext cx="5867400" cy="646331"/>
          </a:xfrm>
          <a:prstGeom prst="rect">
            <a:avLst/>
          </a:prstGeom>
          <a:solidFill>
            <a:schemeClr val="accent6">
              <a:lumMod val="50000"/>
            </a:schemeClr>
          </a:solidFill>
        </p:spPr>
        <p:txBody>
          <a:bodyPr wrap="square">
            <a:spAutoFit/>
          </a:bodyPr>
          <a:lstStyle/>
          <a:p>
            <a:r>
              <a:rPr lang="en-US" sz="3600" b="1" dirty="0">
                <a:solidFill>
                  <a:schemeClr val="bg1"/>
                </a:solidFill>
              </a:rPr>
              <a:t>NATURAL ARCHITECTS</a:t>
            </a:r>
            <a:endParaRPr lang="en-US" sz="3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14600"/>
            <a:ext cx="5943600" cy="3962400"/>
          </a:xfrm>
          <a:prstGeom prst="rect">
            <a:avLst/>
          </a:prstGeom>
        </p:spPr>
      </p:pic>
      <p:sp>
        <p:nvSpPr>
          <p:cNvPr id="9" name="Rectangle 8"/>
          <p:cNvSpPr/>
          <p:nvPr/>
        </p:nvSpPr>
        <p:spPr>
          <a:xfrm>
            <a:off x="5514110" y="2173307"/>
            <a:ext cx="3248890" cy="954107"/>
          </a:xfrm>
          <a:prstGeom prst="rect">
            <a:avLst/>
          </a:prstGeom>
          <a:solidFill>
            <a:schemeClr val="accent6">
              <a:lumMod val="50000"/>
            </a:schemeClr>
          </a:solidFill>
        </p:spPr>
        <p:txBody>
          <a:bodyPr wrap="square">
            <a:spAutoFit/>
          </a:bodyPr>
          <a:lstStyle/>
          <a:p>
            <a:pPr algn="ctr"/>
            <a:r>
              <a:rPr lang="en-US" sz="2800" dirty="0">
                <a:solidFill>
                  <a:schemeClr val="bg1"/>
                </a:solidFill>
              </a:rPr>
              <a:t>Wasp nest – inspired paper in China</a:t>
            </a:r>
            <a:endParaRPr lang="en-US" sz="2400" dirty="0">
              <a:solidFill>
                <a:schemeClr val="bg1"/>
              </a:solidFill>
            </a:endParaRPr>
          </a:p>
        </p:txBody>
      </p:sp>
    </p:spTree>
    <p:extLst>
      <p:ext uri="{BB962C8B-B14F-4D97-AF65-F5344CB8AC3E}">
        <p14:creationId xmlns:p14="http://schemas.microsoft.com/office/powerpoint/2010/main" val="15676255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52400" y="773451"/>
            <a:ext cx="7620000" cy="769441"/>
          </a:xfrm>
          <a:prstGeom prst="rect">
            <a:avLst/>
          </a:prstGeom>
          <a:solidFill>
            <a:schemeClr val="accent6">
              <a:lumMod val="50000"/>
            </a:schemeClr>
          </a:solidFill>
        </p:spPr>
        <p:txBody>
          <a:bodyPr wrap="square">
            <a:spAutoFit/>
          </a:bodyPr>
          <a:lstStyle/>
          <a:p>
            <a:r>
              <a:rPr lang="en-US" sz="4400" b="1" dirty="0">
                <a:solidFill>
                  <a:schemeClr val="bg1"/>
                </a:solidFill>
              </a:rPr>
              <a:t>NATURAL ARCHITECTS</a:t>
            </a:r>
            <a:endParaRPr lang="en-US" sz="4400" dirty="0">
              <a:solidFill>
                <a:schemeClr val="bg1"/>
              </a:solidFill>
            </a:endParaRPr>
          </a:p>
        </p:txBody>
      </p:sp>
      <p:sp>
        <p:nvSpPr>
          <p:cNvPr id="9" name="Rectangle 8"/>
          <p:cNvSpPr/>
          <p:nvPr/>
        </p:nvSpPr>
        <p:spPr>
          <a:xfrm>
            <a:off x="5538173" y="4239042"/>
            <a:ext cx="3248890" cy="1815882"/>
          </a:xfrm>
          <a:prstGeom prst="rect">
            <a:avLst/>
          </a:prstGeom>
          <a:solidFill>
            <a:schemeClr val="accent6">
              <a:lumMod val="50000"/>
            </a:schemeClr>
          </a:solidFill>
        </p:spPr>
        <p:txBody>
          <a:bodyPr wrap="square">
            <a:spAutoFit/>
          </a:bodyPr>
          <a:lstStyle/>
          <a:p>
            <a:pPr algn="ctr"/>
            <a:r>
              <a:rPr lang="en-US" sz="2800" dirty="0">
                <a:solidFill>
                  <a:schemeClr val="bg1"/>
                </a:solidFill>
              </a:rPr>
              <a:t>Compass termite towers – 3 meters tall but maintain constant temperature inside </a:t>
            </a:r>
            <a:endParaRPr lang="en-US" sz="2400" dirty="0">
              <a:solidFill>
                <a:schemeClr val="bg1"/>
              </a:solidFill>
            </a:endParaRPr>
          </a:p>
        </p:txBody>
      </p:sp>
    </p:spTree>
    <p:extLst>
      <p:ext uri="{BB962C8B-B14F-4D97-AF65-F5344CB8AC3E}">
        <p14:creationId xmlns:p14="http://schemas.microsoft.com/office/powerpoint/2010/main" val="94658387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06925" y="0"/>
            <a:ext cx="4537075" cy="6858000"/>
          </a:xfrm>
          <a:noFill/>
        </p:spPr>
      </p:pic>
      <p:sp>
        <p:nvSpPr>
          <p:cNvPr id="58371" name="Rectangle 3"/>
          <p:cNvSpPr>
            <a:spLocks noChangeArrowheads="1"/>
          </p:cNvSpPr>
          <p:nvPr/>
        </p:nvSpPr>
        <p:spPr bwMode="auto">
          <a:xfrm>
            <a:off x="381000" y="5105400"/>
            <a:ext cx="4876800" cy="1447800"/>
          </a:xfrm>
          <a:prstGeom prst="rect">
            <a:avLst/>
          </a:prstGeom>
          <a:solidFill>
            <a:srgbClr val="FFFFFF"/>
          </a:solidFill>
          <a:ln w="381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Aft>
                <a:spcPct val="0"/>
              </a:spcAft>
              <a:buFontTx/>
              <a:buNone/>
            </a:pPr>
            <a:r>
              <a:rPr lang="en-US" altLang="en-US" sz="4000">
                <a:solidFill>
                  <a:srgbClr val="000000"/>
                </a:solidFill>
              </a:rPr>
              <a:t>"The sleep of reason produces monsters"</a:t>
            </a:r>
          </a:p>
        </p:txBody>
      </p:sp>
      <p:sp>
        <p:nvSpPr>
          <p:cNvPr id="58372" name="Rectangle 4"/>
          <p:cNvSpPr>
            <a:spLocks noChangeArrowheads="1"/>
          </p:cNvSpPr>
          <p:nvPr/>
        </p:nvSpPr>
        <p:spPr bwMode="auto">
          <a:xfrm>
            <a:off x="228600" y="228600"/>
            <a:ext cx="4114800" cy="2667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Aft>
                <a:spcPct val="0"/>
              </a:spcAft>
              <a:buFontTx/>
              <a:buNone/>
            </a:pPr>
            <a:r>
              <a:rPr lang="en-US" altLang="en-US" sz="4000">
                <a:solidFill>
                  <a:srgbClr val="000000"/>
                </a:solidFill>
              </a:rPr>
              <a:t>BUT we are justifiably wary of emotions and emotionality:</a:t>
            </a:r>
          </a:p>
        </p:txBody>
      </p:sp>
      <p:sp>
        <p:nvSpPr>
          <p:cNvPr id="2" name="TextBox 1"/>
          <p:cNvSpPr txBox="1"/>
          <p:nvPr/>
        </p:nvSpPr>
        <p:spPr>
          <a:xfrm>
            <a:off x="7162800" y="6353145"/>
            <a:ext cx="1752600" cy="400110"/>
          </a:xfrm>
          <a:prstGeom prst="rect">
            <a:avLst/>
          </a:prstGeom>
          <a:solidFill>
            <a:schemeClr val="bg1">
              <a:lumMod val="65000"/>
            </a:schemeClr>
          </a:solidFill>
        </p:spPr>
        <p:txBody>
          <a:bodyPr wrap="square" rtlCol="0">
            <a:spAutoFit/>
          </a:bodyPr>
          <a:lstStyle/>
          <a:p>
            <a:pPr algn="ctr"/>
            <a:r>
              <a:rPr lang="en-US" sz="2000" dirty="0">
                <a:solidFill>
                  <a:schemeClr val="accent5">
                    <a:lumMod val="20000"/>
                    <a:lumOff val="80000"/>
                  </a:schemeClr>
                </a:solidFill>
              </a:rPr>
              <a:t>Goya 1799</a:t>
            </a:r>
          </a:p>
        </p:txBody>
      </p:sp>
    </p:spTree>
    <p:extLst>
      <p:ext uri="{BB962C8B-B14F-4D97-AF65-F5344CB8AC3E}">
        <p14:creationId xmlns:p14="http://schemas.microsoft.com/office/powerpoint/2010/main" val="400346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dissolve">
                                      <p:cBhvr>
                                        <p:cTn id="11"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685800"/>
          </a:xfrm>
        </p:spPr>
        <p:txBody>
          <a:bodyPr/>
          <a:lstStyle/>
          <a:p>
            <a:pPr eaLnBrk="1" hangingPunct="1"/>
            <a:r>
              <a:rPr lang="en-US" altLang="en-US" sz="4000"/>
              <a:t>The inner tension</a:t>
            </a:r>
            <a:br>
              <a:rPr lang="en-US" altLang="en-US" sz="4000"/>
            </a:br>
            <a:r>
              <a:rPr lang="en-US" altLang="en-US" sz="2400"/>
              <a:t>the delicate balance</a:t>
            </a:r>
          </a:p>
        </p:txBody>
      </p:sp>
      <p:sp>
        <p:nvSpPr>
          <p:cNvPr id="12291" name="Rectangle 3"/>
          <p:cNvSpPr>
            <a:spLocks noGrp="1" noChangeArrowheads="1"/>
          </p:cNvSpPr>
          <p:nvPr>
            <p:ph type="body" sz="half" idx="1"/>
          </p:nvPr>
        </p:nvSpPr>
        <p:spPr>
          <a:xfrm>
            <a:off x="762000" y="1524000"/>
            <a:ext cx="3810000" cy="762000"/>
          </a:xfrm>
        </p:spPr>
        <p:txBody>
          <a:bodyPr/>
          <a:lstStyle/>
          <a:p>
            <a:pPr eaLnBrk="1" hangingPunct="1">
              <a:lnSpc>
                <a:spcPct val="90000"/>
              </a:lnSpc>
              <a:buFontTx/>
              <a:buNone/>
            </a:pPr>
            <a:r>
              <a:rPr lang="en-US" altLang="en-US" sz="2000">
                <a:solidFill>
                  <a:srgbClr val="800000"/>
                </a:solidFill>
              </a:rPr>
              <a:t>AFFECTIVE </a:t>
            </a:r>
            <a:r>
              <a:rPr lang="en-US" altLang="en-US" sz="2000"/>
              <a:t>&amp; </a:t>
            </a:r>
            <a:r>
              <a:rPr lang="en-US" altLang="en-US" sz="2000">
                <a:solidFill>
                  <a:srgbClr val="333399"/>
                </a:solidFill>
              </a:rPr>
              <a:t>COGNITIVE</a:t>
            </a:r>
            <a:r>
              <a:rPr lang="en-US" altLang="en-US" sz="2000"/>
              <a:t> or  </a:t>
            </a:r>
          </a:p>
          <a:p>
            <a:pPr eaLnBrk="1" hangingPunct="1">
              <a:lnSpc>
                <a:spcPct val="90000"/>
              </a:lnSpc>
              <a:buFontTx/>
              <a:buNone/>
            </a:pPr>
            <a:r>
              <a:rPr lang="en-US" altLang="en-US" sz="2000">
                <a:solidFill>
                  <a:srgbClr val="800000"/>
                </a:solidFill>
              </a:rPr>
              <a:t>PASSION</a:t>
            </a:r>
            <a:r>
              <a:rPr lang="en-US" altLang="en-US" sz="2000"/>
              <a:t> &amp; </a:t>
            </a:r>
            <a:r>
              <a:rPr lang="en-US" altLang="en-US" sz="2000">
                <a:solidFill>
                  <a:srgbClr val="333399"/>
                </a:solidFill>
              </a:rPr>
              <a:t>REASON</a:t>
            </a:r>
            <a:r>
              <a:rPr lang="en-US" altLang="en-US" sz="2000"/>
              <a:t> or </a:t>
            </a:r>
          </a:p>
          <a:p>
            <a:pPr eaLnBrk="1" hangingPunct="1">
              <a:lnSpc>
                <a:spcPct val="90000"/>
              </a:lnSpc>
              <a:buFontTx/>
              <a:buNone/>
            </a:pPr>
            <a:endParaRPr lang="en-US" altLang="en-US" sz="2000">
              <a:solidFill>
                <a:srgbClr val="333399"/>
              </a:solidFill>
            </a:endParaRPr>
          </a:p>
          <a:p>
            <a:pPr eaLnBrk="1" hangingPunct="1">
              <a:lnSpc>
                <a:spcPct val="90000"/>
              </a:lnSpc>
              <a:buFontTx/>
              <a:buNone/>
            </a:pPr>
            <a:endParaRPr lang="en-US" altLang="en-US" sz="2000">
              <a:solidFill>
                <a:srgbClr val="333399"/>
              </a:solidFill>
            </a:endParaRPr>
          </a:p>
        </p:txBody>
      </p:sp>
      <p:sp>
        <p:nvSpPr>
          <p:cNvPr id="12292" name="Rectangle 4"/>
          <p:cNvSpPr>
            <a:spLocks noGrp="1" noChangeArrowheads="1"/>
          </p:cNvSpPr>
          <p:nvPr>
            <p:ph type="body" sz="half" idx="2"/>
          </p:nvPr>
        </p:nvSpPr>
        <p:spPr>
          <a:xfrm>
            <a:off x="4800600" y="1524000"/>
            <a:ext cx="3962400" cy="762000"/>
          </a:xfrm>
        </p:spPr>
        <p:txBody>
          <a:bodyPr/>
          <a:lstStyle/>
          <a:p>
            <a:pPr eaLnBrk="1" hangingPunct="1">
              <a:lnSpc>
                <a:spcPct val="90000"/>
              </a:lnSpc>
              <a:buFontTx/>
              <a:buNone/>
            </a:pPr>
            <a:r>
              <a:rPr lang="en-US" altLang="en-US" sz="2000">
                <a:solidFill>
                  <a:srgbClr val="800000"/>
                </a:solidFill>
              </a:rPr>
              <a:t>DIONYSIAN</a:t>
            </a:r>
            <a:r>
              <a:rPr lang="en-US" altLang="en-US" sz="2000"/>
              <a:t> &amp; </a:t>
            </a:r>
            <a:r>
              <a:rPr lang="en-US" altLang="en-US" sz="2000">
                <a:solidFill>
                  <a:srgbClr val="333399"/>
                </a:solidFill>
              </a:rPr>
              <a:t>APOLLONIAN </a:t>
            </a:r>
            <a:r>
              <a:rPr lang="en-US" altLang="en-US" sz="2000"/>
              <a:t>or</a:t>
            </a:r>
          </a:p>
          <a:p>
            <a:pPr eaLnBrk="1" hangingPunct="1">
              <a:lnSpc>
                <a:spcPct val="90000"/>
              </a:lnSpc>
              <a:buFontTx/>
              <a:buNone/>
            </a:pPr>
            <a:r>
              <a:rPr lang="en-US" altLang="en-US" sz="2000">
                <a:solidFill>
                  <a:srgbClr val="800000"/>
                </a:solidFill>
              </a:rPr>
              <a:t>SENSUOUS</a:t>
            </a:r>
            <a:r>
              <a:rPr lang="en-US" altLang="en-US" sz="2000"/>
              <a:t> &amp; </a:t>
            </a:r>
            <a:r>
              <a:rPr lang="en-US" altLang="en-US" sz="2000">
                <a:solidFill>
                  <a:srgbClr val="333399"/>
                </a:solidFill>
              </a:rPr>
              <a:t>THOUGHTFUL</a:t>
            </a:r>
          </a:p>
        </p:txBody>
      </p:sp>
      <p:sp>
        <p:nvSpPr>
          <p:cNvPr id="12293" name="Rectangle 5"/>
          <p:cNvSpPr>
            <a:spLocks noChangeArrowheads="1"/>
          </p:cNvSpPr>
          <p:nvPr/>
        </p:nvSpPr>
        <p:spPr bwMode="auto">
          <a:xfrm>
            <a:off x="457200" y="2514600"/>
            <a:ext cx="8153400"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fontAlgn="base">
              <a:spcBef>
                <a:spcPct val="0"/>
              </a:spcBef>
              <a:spcAft>
                <a:spcPct val="65000"/>
              </a:spcAft>
              <a:buFontTx/>
              <a:buNone/>
            </a:pPr>
            <a:r>
              <a:rPr lang="en-US" altLang="en-US" sz="2000">
                <a:solidFill>
                  <a:srgbClr val="333399"/>
                </a:solidFill>
              </a:rPr>
              <a:t>Is NOT something wholly under our control – these represent the balance of modules of mind and their neurochemical support systems</a:t>
            </a:r>
          </a:p>
          <a:p>
            <a:pPr fontAlgn="base">
              <a:spcBef>
                <a:spcPct val="0"/>
              </a:spcBef>
              <a:spcAft>
                <a:spcPct val="65000"/>
              </a:spcAft>
              <a:buFontTx/>
              <a:buNone/>
            </a:pPr>
            <a:r>
              <a:rPr lang="en-US" altLang="en-US" sz="2000">
                <a:solidFill>
                  <a:srgbClr val="000000"/>
                </a:solidFill>
              </a:rPr>
              <a:t> place of REASON has been elevated out of context because it is </a:t>
            </a:r>
            <a:r>
              <a:rPr lang="en-US" altLang="en-US" sz="2000" i="1">
                <a:solidFill>
                  <a:srgbClr val="000000"/>
                </a:solidFill>
              </a:rPr>
              <a:t>our most distinctive HUMAN characteristic</a:t>
            </a:r>
            <a:r>
              <a:rPr lang="en-US" altLang="en-US" sz="2000">
                <a:solidFill>
                  <a:srgbClr val="000000"/>
                </a:solidFill>
              </a:rPr>
              <a:t> and the one enjoys increase as we develop and new experiences are assimilated or accommodated  </a:t>
            </a:r>
          </a:p>
          <a:p>
            <a:pPr fontAlgn="base">
              <a:spcBef>
                <a:spcPct val="0"/>
              </a:spcBef>
              <a:spcAft>
                <a:spcPct val="65000"/>
              </a:spcAft>
              <a:buFontTx/>
              <a:buNone/>
            </a:pPr>
            <a:r>
              <a:rPr lang="en-US" altLang="en-US" sz="2000">
                <a:solidFill>
                  <a:srgbClr val="000000"/>
                </a:solidFill>
              </a:rPr>
              <a:t>REASON is coordinated by the highest cerebral attainments and has a central role in restraining or selecting between  instinctive or automatized patterns organized at "lower" levels of the brain.</a:t>
            </a:r>
          </a:p>
          <a:p>
            <a:pPr fontAlgn="base">
              <a:spcBef>
                <a:spcPct val="0"/>
              </a:spcBef>
              <a:spcAft>
                <a:spcPct val="65000"/>
              </a:spcAft>
              <a:buFontTx/>
              <a:buNone/>
            </a:pPr>
            <a:r>
              <a:rPr lang="en-US" altLang="en-US" sz="2000">
                <a:solidFill>
                  <a:srgbClr val="000000"/>
                </a:solidFill>
              </a:rPr>
              <a:t>But reason is impotent and  helpless without the experience of reality:       "The senses cannot think.  The understanding cannot see" (Kant); "The heart has reasons of which reason knows not” (Pascal)</a:t>
            </a:r>
          </a:p>
        </p:txBody>
      </p:sp>
    </p:spTree>
    <p:extLst>
      <p:ext uri="{BB962C8B-B14F-4D97-AF65-F5344CB8AC3E}">
        <p14:creationId xmlns:p14="http://schemas.microsoft.com/office/powerpoint/2010/main" val="3252822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297474695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685800"/>
          </a:xfrm>
        </p:spPr>
        <p:txBody>
          <a:bodyPr/>
          <a:lstStyle/>
          <a:p>
            <a:pPr eaLnBrk="1" hangingPunct="1"/>
            <a:r>
              <a:rPr lang="en-US" altLang="en-US" sz="4000"/>
              <a:t>The inner tension</a:t>
            </a:r>
            <a:br>
              <a:rPr lang="en-US" altLang="en-US" sz="4000"/>
            </a:br>
            <a:r>
              <a:rPr lang="en-US" altLang="en-US" sz="2400"/>
              <a:t>the delicate balance</a:t>
            </a:r>
          </a:p>
        </p:txBody>
      </p:sp>
      <p:sp>
        <p:nvSpPr>
          <p:cNvPr id="12291" name="Rectangle 3"/>
          <p:cNvSpPr>
            <a:spLocks noGrp="1" noChangeArrowheads="1"/>
          </p:cNvSpPr>
          <p:nvPr>
            <p:ph type="body" sz="half" idx="1"/>
          </p:nvPr>
        </p:nvSpPr>
        <p:spPr>
          <a:xfrm>
            <a:off x="762000" y="1524000"/>
            <a:ext cx="3810000" cy="762000"/>
          </a:xfrm>
        </p:spPr>
        <p:txBody>
          <a:bodyPr/>
          <a:lstStyle/>
          <a:p>
            <a:pPr eaLnBrk="1" hangingPunct="1">
              <a:lnSpc>
                <a:spcPct val="90000"/>
              </a:lnSpc>
              <a:buFontTx/>
              <a:buNone/>
            </a:pPr>
            <a:r>
              <a:rPr lang="en-US" altLang="en-US" sz="2000">
                <a:solidFill>
                  <a:srgbClr val="800000"/>
                </a:solidFill>
              </a:rPr>
              <a:t>AFFECTIVE </a:t>
            </a:r>
            <a:r>
              <a:rPr lang="en-US" altLang="en-US" sz="2000"/>
              <a:t>&amp; </a:t>
            </a:r>
            <a:r>
              <a:rPr lang="en-US" altLang="en-US" sz="2000">
                <a:solidFill>
                  <a:srgbClr val="333399"/>
                </a:solidFill>
              </a:rPr>
              <a:t>COGNITIVE</a:t>
            </a:r>
            <a:r>
              <a:rPr lang="en-US" altLang="en-US" sz="2000"/>
              <a:t> or  </a:t>
            </a:r>
          </a:p>
          <a:p>
            <a:pPr eaLnBrk="1" hangingPunct="1">
              <a:lnSpc>
                <a:spcPct val="90000"/>
              </a:lnSpc>
              <a:buFontTx/>
              <a:buNone/>
            </a:pPr>
            <a:r>
              <a:rPr lang="en-US" altLang="en-US" sz="2000">
                <a:solidFill>
                  <a:srgbClr val="800000"/>
                </a:solidFill>
              </a:rPr>
              <a:t>PASSION</a:t>
            </a:r>
            <a:r>
              <a:rPr lang="en-US" altLang="en-US" sz="2000"/>
              <a:t> &amp; </a:t>
            </a:r>
            <a:r>
              <a:rPr lang="en-US" altLang="en-US" sz="2000">
                <a:solidFill>
                  <a:srgbClr val="333399"/>
                </a:solidFill>
              </a:rPr>
              <a:t>REASON</a:t>
            </a:r>
            <a:r>
              <a:rPr lang="en-US" altLang="en-US" sz="2000"/>
              <a:t> or </a:t>
            </a:r>
          </a:p>
          <a:p>
            <a:pPr eaLnBrk="1" hangingPunct="1">
              <a:lnSpc>
                <a:spcPct val="90000"/>
              </a:lnSpc>
              <a:buFontTx/>
              <a:buNone/>
            </a:pPr>
            <a:endParaRPr lang="en-US" altLang="en-US" sz="2000">
              <a:solidFill>
                <a:srgbClr val="333399"/>
              </a:solidFill>
            </a:endParaRPr>
          </a:p>
          <a:p>
            <a:pPr eaLnBrk="1" hangingPunct="1">
              <a:lnSpc>
                <a:spcPct val="90000"/>
              </a:lnSpc>
              <a:buFontTx/>
              <a:buNone/>
            </a:pPr>
            <a:endParaRPr lang="en-US" altLang="en-US" sz="2000">
              <a:solidFill>
                <a:srgbClr val="333399"/>
              </a:solidFill>
            </a:endParaRPr>
          </a:p>
        </p:txBody>
      </p:sp>
      <p:sp>
        <p:nvSpPr>
          <p:cNvPr id="12292" name="Rectangle 4"/>
          <p:cNvSpPr>
            <a:spLocks noGrp="1" noChangeArrowheads="1"/>
          </p:cNvSpPr>
          <p:nvPr>
            <p:ph type="body" sz="half" idx="2"/>
          </p:nvPr>
        </p:nvSpPr>
        <p:spPr>
          <a:xfrm>
            <a:off x="4800600" y="1524000"/>
            <a:ext cx="3962400" cy="762000"/>
          </a:xfrm>
        </p:spPr>
        <p:txBody>
          <a:bodyPr/>
          <a:lstStyle/>
          <a:p>
            <a:pPr eaLnBrk="1" hangingPunct="1">
              <a:lnSpc>
                <a:spcPct val="90000"/>
              </a:lnSpc>
              <a:buFontTx/>
              <a:buNone/>
            </a:pPr>
            <a:r>
              <a:rPr lang="en-US" altLang="en-US" sz="2000">
                <a:solidFill>
                  <a:srgbClr val="800000"/>
                </a:solidFill>
              </a:rPr>
              <a:t>DIONYSIAN</a:t>
            </a:r>
            <a:r>
              <a:rPr lang="en-US" altLang="en-US" sz="2000"/>
              <a:t> &amp; </a:t>
            </a:r>
            <a:r>
              <a:rPr lang="en-US" altLang="en-US" sz="2000">
                <a:solidFill>
                  <a:srgbClr val="333399"/>
                </a:solidFill>
              </a:rPr>
              <a:t>APOLLONIAN </a:t>
            </a:r>
            <a:r>
              <a:rPr lang="en-US" altLang="en-US" sz="2000"/>
              <a:t>or</a:t>
            </a:r>
          </a:p>
          <a:p>
            <a:pPr eaLnBrk="1" hangingPunct="1">
              <a:lnSpc>
                <a:spcPct val="90000"/>
              </a:lnSpc>
              <a:buFontTx/>
              <a:buNone/>
            </a:pPr>
            <a:r>
              <a:rPr lang="en-US" altLang="en-US" sz="2000">
                <a:solidFill>
                  <a:srgbClr val="800000"/>
                </a:solidFill>
              </a:rPr>
              <a:t>SENSUOUS</a:t>
            </a:r>
            <a:r>
              <a:rPr lang="en-US" altLang="en-US" sz="2000"/>
              <a:t> &amp; </a:t>
            </a:r>
            <a:r>
              <a:rPr lang="en-US" altLang="en-US" sz="2000">
                <a:solidFill>
                  <a:srgbClr val="333399"/>
                </a:solidFill>
              </a:rPr>
              <a:t>THOUGHTFUL</a:t>
            </a:r>
          </a:p>
        </p:txBody>
      </p:sp>
      <p:sp>
        <p:nvSpPr>
          <p:cNvPr id="12293" name="Rectangle 5"/>
          <p:cNvSpPr>
            <a:spLocks noChangeArrowheads="1"/>
          </p:cNvSpPr>
          <p:nvPr/>
        </p:nvSpPr>
        <p:spPr bwMode="auto">
          <a:xfrm>
            <a:off x="457200" y="251460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65000"/>
              </a:spcAft>
              <a:buFontTx/>
              <a:buNone/>
            </a:pPr>
            <a:r>
              <a:rPr lang="en-US" altLang="en-US" sz="2000" dirty="0">
                <a:solidFill>
                  <a:srgbClr val="000000"/>
                </a:solidFill>
              </a:rPr>
              <a:t>INDIVIDUATION &amp; SOCIALIZATION</a:t>
            </a:r>
          </a:p>
        </p:txBody>
      </p:sp>
      <p:sp>
        <p:nvSpPr>
          <p:cNvPr id="6" name="Rectangle 5"/>
          <p:cNvSpPr>
            <a:spLocks noChangeArrowheads="1"/>
          </p:cNvSpPr>
          <p:nvPr/>
        </p:nvSpPr>
        <p:spPr bwMode="auto">
          <a:xfrm>
            <a:off x="495300" y="342900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65000"/>
              </a:spcAft>
              <a:buFontTx/>
              <a:buNone/>
            </a:pPr>
            <a:r>
              <a:rPr lang="en-US" altLang="en-US" sz="2000" dirty="0">
                <a:solidFill>
                  <a:srgbClr val="000000"/>
                </a:solidFill>
              </a:rPr>
              <a:t>THE SELF &amp; THE WORLD</a:t>
            </a:r>
          </a:p>
        </p:txBody>
      </p:sp>
      <p:sp>
        <p:nvSpPr>
          <p:cNvPr id="7" name="Rectangle 6"/>
          <p:cNvSpPr>
            <a:spLocks noChangeArrowheads="1"/>
          </p:cNvSpPr>
          <p:nvPr/>
        </p:nvSpPr>
        <p:spPr bwMode="auto">
          <a:xfrm>
            <a:off x="477982" y="4572000"/>
            <a:ext cx="81534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0"/>
              </a:spcBef>
              <a:spcAft>
                <a:spcPct val="65000"/>
              </a:spcAft>
              <a:buFontTx/>
              <a:buNone/>
            </a:pPr>
            <a:r>
              <a:rPr lang="en-US" altLang="en-US" sz="2000" dirty="0">
                <a:solidFill>
                  <a:srgbClr val="000000"/>
                </a:solidFill>
              </a:rPr>
              <a:t>SPACE &amp; PLACE</a:t>
            </a:r>
          </a:p>
          <a:p>
            <a:pPr algn="ctr" fontAlgn="base">
              <a:spcBef>
                <a:spcPct val="0"/>
              </a:spcBef>
              <a:spcAft>
                <a:spcPct val="65000"/>
              </a:spcAft>
              <a:buFontTx/>
              <a:buNone/>
            </a:pPr>
            <a:r>
              <a:rPr lang="en-US" altLang="en-US" sz="2000" dirty="0">
                <a:solidFill>
                  <a:srgbClr val="000000"/>
                </a:solidFill>
              </a:rPr>
              <a:t>(adventure &amp; safety)</a:t>
            </a:r>
          </a:p>
        </p:txBody>
      </p:sp>
    </p:spTree>
    <p:extLst>
      <p:ext uri="{BB962C8B-B14F-4D97-AF65-F5344CB8AC3E}">
        <p14:creationId xmlns:p14="http://schemas.microsoft.com/office/powerpoint/2010/main" val="3790626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a:solidFill>
            <a:srgbClr val="CCFFFF"/>
          </a:solidFill>
        </p:spPr>
        <p:txBody>
          <a:bodyPr/>
          <a:lstStyle/>
          <a:p>
            <a:pPr eaLnBrk="1" hangingPunct="1"/>
            <a:r>
              <a:rPr lang="en-US" altLang="en-US"/>
              <a:t>Suppression of Instinct</a:t>
            </a:r>
          </a:p>
        </p:txBody>
      </p:sp>
      <p:sp>
        <p:nvSpPr>
          <p:cNvPr id="13315" name="Rectangle 3"/>
          <p:cNvSpPr>
            <a:spLocks noGrp="1" noChangeArrowheads="1"/>
          </p:cNvSpPr>
          <p:nvPr>
            <p:ph type="body" sz="half" idx="3"/>
          </p:nvPr>
        </p:nvSpPr>
        <p:spPr>
          <a:xfrm>
            <a:off x="304800" y="1828800"/>
            <a:ext cx="8458200" cy="4724400"/>
          </a:xfrm>
          <a:solidFill>
            <a:srgbClr val="DDDDDD"/>
          </a:solidFill>
        </p:spPr>
        <p:txBody>
          <a:bodyPr/>
          <a:lstStyle/>
          <a:p>
            <a:pPr eaLnBrk="1" hangingPunct="1">
              <a:lnSpc>
                <a:spcPct val="80000"/>
              </a:lnSpc>
              <a:spcBef>
                <a:spcPct val="35000"/>
              </a:spcBef>
              <a:spcAft>
                <a:spcPct val="20000"/>
              </a:spcAft>
            </a:pPr>
            <a:r>
              <a:rPr lang="en-US" altLang="en-US" b="1"/>
              <a:t>". . . the domain of the instincts . . . was considered as eternally hostile and detrimental to reason . . . . </a:t>
            </a:r>
            <a:br>
              <a:rPr lang="en-US" altLang="en-US" b="1"/>
            </a:br>
            <a:endParaRPr lang="en-US" altLang="en-US" b="1"/>
          </a:p>
          <a:p>
            <a:pPr eaLnBrk="1" hangingPunct="1">
              <a:lnSpc>
                <a:spcPct val="80000"/>
              </a:lnSpc>
            </a:pPr>
            <a:r>
              <a:rPr lang="en-US" altLang="en-US" b="1"/>
              <a:t>whatever belongs to the sphere of sensuousness, pleasure, impulse has the connotation of being antagonistic to reason--something that has to be subjugated, constrained."</a:t>
            </a:r>
            <a:br>
              <a:rPr lang="en-US" altLang="en-US"/>
            </a:br>
            <a:endParaRPr lang="en-US" altLang="en-US" sz="1600">
              <a:solidFill>
                <a:srgbClr val="009999"/>
              </a:solidFill>
            </a:endParaRPr>
          </a:p>
          <a:p>
            <a:pPr eaLnBrk="1" hangingPunct="1">
              <a:lnSpc>
                <a:spcPct val="80000"/>
              </a:lnSpc>
              <a:buFontTx/>
              <a:buNone/>
            </a:pPr>
            <a:endParaRPr lang="en-US" altLang="en-US" sz="1600">
              <a:solidFill>
                <a:srgbClr val="009999"/>
              </a:solidFill>
            </a:endParaRPr>
          </a:p>
          <a:p>
            <a:pPr algn="r" eaLnBrk="1" hangingPunct="1">
              <a:lnSpc>
                <a:spcPct val="80000"/>
              </a:lnSpc>
              <a:buFontTx/>
              <a:buNone/>
            </a:pPr>
            <a:r>
              <a:rPr lang="en-US" altLang="en-US" sz="2000">
                <a:solidFill>
                  <a:srgbClr val="009999"/>
                </a:solidFill>
              </a:rPr>
              <a:t>(Marcuse, </a:t>
            </a:r>
            <a:r>
              <a:rPr lang="en-US" altLang="en-US" sz="2000" i="1">
                <a:solidFill>
                  <a:srgbClr val="009999"/>
                </a:solidFill>
              </a:rPr>
              <a:t>Eros and Instinct</a:t>
            </a:r>
            <a:r>
              <a:rPr lang="en-US" altLang="en-US" sz="2000">
                <a:solidFill>
                  <a:srgbClr val="009999"/>
                </a:solidFill>
              </a:rPr>
              <a:t>, 1955:145)</a:t>
            </a:r>
          </a:p>
        </p:txBody>
      </p:sp>
    </p:spTree>
    <p:extLst>
      <p:ext uri="{BB962C8B-B14F-4D97-AF65-F5344CB8AC3E}">
        <p14:creationId xmlns:p14="http://schemas.microsoft.com/office/powerpoint/2010/main" val="3509867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38200" y="4800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Aft>
                <a:spcPct val="0"/>
              </a:spcAft>
              <a:buFontTx/>
              <a:buNone/>
            </a:pPr>
            <a:endParaRPr lang="en-US" altLang="en-US" sz="2800" b="1">
              <a:solidFill>
                <a:srgbClr val="33CCFF"/>
              </a:solidFill>
            </a:endParaRPr>
          </a:p>
        </p:txBody>
      </p:sp>
      <p:sp>
        <p:nvSpPr>
          <p:cNvPr id="15363" name="Rectangle 3"/>
          <p:cNvSpPr>
            <a:spLocks noGrp="1" noChangeArrowheads="1"/>
          </p:cNvSpPr>
          <p:nvPr>
            <p:ph type="title"/>
          </p:nvPr>
        </p:nvSpPr>
        <p:spPr>
          <a:xfrm>
            <a:off x="2514600" y="1828800"/>
            <a:ext cx="4343400" cy="2133600"/>
          </a:xfrm>
          <a:solidFill>
            <a:srgbClr val="99CCFF"/>
          </a:solidFill>
          <a:ln w="38100">
            <a:solidFill>
              <a:srgbClr val="333333"/>
            </a:solidFill>
            <a:miter lim="800000"/>
            <a:headEnd/>
            <a:tailEnd/>
          </a:ln>
        </p:spPr>
        <p:txBody>
          <a:bodyPr/>
          <a:lstStyle/>
          <a:p>
            <a:pPr eaLnBrk="1" hangingPunct="1"/>
            <a:r>
              <a:rPr lang="en-US" altLang="en-US" sz="3600" i="1"/>
              <a:t>We see the world </a:t>
            </a:r>
            <a:br>
              <a:rPr lang="en-US" altLang="en-US" sz="3600" i="1"/>
            </a:br>
            <a:r>
              <a:rPr lang="en-US" altLang="en-US" sz="3600" i="1"/>
              <a:t>not as it is, </a:t>
            </a:r>
            <a:br>
              <a:rPr lang="en-US" altLang="en-US" sz="3600" i="1"/>
            </a:br>
            <a:r>
              <a:rPr lang="en-US" altLang="en-US" sz="3600" i="1"/>
              <a:t>But as we are . . . </a:t>
            </a:r>
          </a:p>
        </p:txBody>
      </p:sp>
    </p:spTree>
    <p:extLst>
      <p:ext uri="{BB962C8B-B14F-4D97-AF65-F5344CB8AC3E}">
        <p14:creationId xmlns:p14="http://schemas.microsoft.com/office/powerpoint/2010/main" val="1015031880"/>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38200" y="4800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Aft>
                <a:spcPct val="0"/>
              </a:spcAft>
              <a:buFontTx/>
              <a:buNone/>
            </a:pPr>
            <a:endParaRPr lang="en-US" altLang="en-US" sz="2800" b="1">
              <a:solidFill>
                <a:srgbClr val="33CCFF"/>
              </a:solidFill>
            </a:endParaRPr>
          </a:p>
        </p:txBody>
      </p:sp>
      <p:sp>
        <p:nvSpPr>
          <p:cNvPr id="16387" name="Rectangle 3"/>
          <p:cNvSpPr>
            <a:spLocks noGrp="1" noChangeArrowheads="1"/>
          </p:cNvSpPr>
          <p:nvPr>
            <p:ph type="title"/>
          </p:nvPr>
        </p:nvSpPr>
        <p:spPr>
          <a:xfrm>
            <a:off x="2514600" y="1828800"/>
            <a:ext cx="4343400" cy="2133600"/>
          </a:xfrm>
          <a:solidFill>
            <a:srgbClr val="99CCFF"/>
          </a:solidFill>
          <a:ln w="38100">
            <a:solidFill>
              <a:srgbClr val="333333"/>
            </a:solidFill>
            <a:miter lim="800000"/>
            <a:headEnd/>
            <a:tailEnd/>
          </a:ln>
        </p:spPr>
        <p:txBody>
          <a:bodyPr/>
          <a:lstStyle/>
          <a:p>
            <a:pPr eaLnBrk="1" hangingPunct="1"/>
            <a:r>
              <a:rPr lang="en-US" altLang="en-US" sz="3600" i="1"/>
              <a:t>We see the world </a:t>
            </a:r>
            <a:br>
              <a:rPr lang="en-US" altLang="en-US" sz="3600" i="1"/>
            </a:br>
            <a:r>
              <a:rPr lang="en-US" altLang="en-US" sz="3600" i="1"/>
              <a:t>not as it is, </a:t>
            </a:r>
            <a:br>
              <a:rPr lang="en-US" altLang="en-US" sz="3600" i="1"/>
            </a:br>
            <a:r>
              <a:rPr lang="en-US" altLang="en-US" sz="3600" i="1"/>
              <a:t>But as we are . . . </a:t>
            </a:r>
          </a:p>
        </p:txBody>
      </p:sp>
    </p:spTree>
    <p:extLst>
      <p:ext uri="{BB962C8B-B14F-4D97-AF65-F5344CB8AC3E}">
        <p14:creationId xmlns:p14="http://schemas.microsoft.com/office/powerpoint/2010/main" val="785150752"/>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38200" y="4800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Aft>
                <a:spcPct val="0"/>
              </a:spcAft>
              <a:buFontTx/>
              <a:buNone/>
            </a:pPr>
            <a:endParaRPr lang="en-US" altLang="en-US" sz="2800" b="1">
              <a:solidFill>
                <a:srgbClr val="33CCFF"/>
              </a:solidFill>
            </a:endParaRPr>
          </a:p>
        </p:txBody>
      </p:sp>
      <p:sp>
        <p:nvSpPr>
          <p:cNvPr id="17411" name="Rectangle 3"/>
          <p:cNvSpPr>
            <a:spLocks noGrp="1" noChangeArrowheads="1"/>
          </p:cNvSpPr>
          <p:nvPr>
            <p:ph type="title"/>
          </p:nvPr>
        </p:nvSpPr>
        <p:spPr>
          <a:xfrm>
            <a:off x="2514600" y="1828800"/>
            <a:ext cx="4343400" cy="2133600"/>
          </a:xfrm>
          <a:solidFill>
            <a:srgbClr val="99CCFF"/>
          </a:solidFill>
          <a:ln w="38100">
            <a:solidFill>
              <a:srgbClr val="333333"/>
            </a:solidFill>
            <a:miter lim="800000"/>
            <a:headEnd/>
            <a:tailEnd/>
          </a:ln>
        </p:spPr>
        <p:txBody>
          <a:bodyPr/>
          <a:lstStyle/>
          <a:p>
            <a:pPr eaLnBrk="1" hangingPunct="1"/>
            <a:r>
              <a:rPr lang="en-US" altLang="en-US" sz="3600" i="1"/>
              <a:t>We see the world </a:t>
            </a:r>
            <a:br>
              <a:rPr lang="en-US" altLang="en-US" sz="3600" i="1"/>
            </a:br>
            <a:r>
              <a:rPr lang="en-US" altLang="en-US" sz="3600" i="1"/>
              <a:t>not as it is, </a:t>
            </a:r>
            <a:br>
              <a:rPr lang="en-US" altLang="en-US" sz="3600" i="1"/>
            </a:br>
            <a:r>
              <a:rPr lang="en-US" altLang="en-US" sz="3600" i="1"/>
              <a:t>But as we are . . . </a:t>
            </a:r>
          </a:p>
        </p:txBody>
      </p:sp>
    </p:spTree>
    <p:extLst>
      <p:ext uri="{BB962C8B-B14F-4D97-AF65-F5344CB8AC3E}">
        <p14:creationId xmlns:p14="http://schemas.microsoft.com/office/powerpoint/2010/main" val="105554911"/>
      </p:ext>
    </p:extLst>
  </p:cSld>
  <p:clrMapOvr>
    <a:masterClrMapping/>
  </p:clrMapOvr>
  <p:transition>
    <p:dissolve/>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8200" y="48006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Aft>
                <a:spcPct val="0"/>
              </a:spcAft>
              <a:buFontTx/>
              <a:buNone/>
            </a:pPr>
            <a:endParaRPr lang="en-US" altLang="en-US" sz="2800" b="1">
              <a:solidFill>
                <a:srgbClr val="33CCFF"/>
              </a:solidFill>
            </a:endParaRPr>
          </a:p>
        </p:txBody>
      </p:sp>
      <p:sp>
        <p:nvSpPr>
          <p:cNvPr id="18435" name="Rectangle 3"/>
          <p:cNvSpPr>
            <a:spLocks noGrp="1" noChangeArrowheads="1"/>
          </p:cNvSpPr>
          <p:nvPr>
            <p:ph type="title"/>
          </p:nvPr>
        </p:nvSpPr>
        <p:spPr>
          <a:xfrm>
            <a:off x="2514600" y="1828800"/>
            <a:ext cx="4343400" cy="2133600"/>
          </a:xfrm>
          <a:solidFill>
            <a:srgbClr val="99CCFF"/>
          </a:solidFill>
          <a:ln w="38100">
            <a:solidFill>
              <a:srgbClr val="333333"/>
            </a:solidFill>
            <a:miter lim="800000"/>
            <a:headEnd/>
            <a:tailEnd/>
          </a:ln>
        </p:spPr>
        <p:txBody>
          <a:bodyPr/>
          <a:lstStyle/>
          <a:p>
            <a:pPr eaLnBrk="1" hangingPunct="1"/>
            <a:r>
              <a:rPr lang="en-US" altLang="en-US" sz="3600" i="1"/>
              <a:t>We see the world </a:t>
            </a:r>
            <a:br>
              <a:rPr lang="en-US" altLang="en-US" sz="3600" i="1"/>
            </a:br>
            <a:r>
              <a:rPr lang="en-US" altLang="en-US" sz="3600" i="1"/>
              <a:t>not as it is, </a:t>
            </a:r>
            <a:br>
              <a:rPr lang="en-US" altLang="en-US" sz="3600" i="1"/>
            </a:br>
            <a:r>
              <a:rPr lang="en-US" altLang="en-US" sz="3600" i="1"/>
              <a:t>But as we are . . . </a:t>
            </a:r>
          </a:p>
        </p:txBody>
      </p:sp>
    </p:spTree>
    <p:extLst>
      <p:ext uri="{BB962C8B-B14F-4D97-AF65-F5344CB8AC3E}">
        <p14:creationId xmlns:p14="http://schemas.microsoft.com/office/powerpoint/2010/main" val="3846848471"/>
      </p:ext>
    </p:extLst>
  </p:cSld>
  <p:clrMapOvr>
    <a:masterClrMapping/>
  </p:clrMapOvr>
  <p:transition>
    <p:dissolve/>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2" name="Rectangle 1"/>
          <p:cNvSpPr/>
          <p:nvPr/>
        </p:nvSpPr>
        <p:spPr>
          <a:xfrm>
            <a:off x="304800" y="152400"/>
            <a:ext cx="8458200" cy="769441"/>
          </a:xfrm>
          <a:prstGeom prst="rect">
            <a:avLst/>
          </a:prstGeom>
        </p:spPr>
        <p:txBody>
          <a:bodyPr wrap="square">
            <a:spAutoFit/>
          </a:bodyPr>
          <a:lstStyle/>
          <a:p>
            <a:pPr algn="ctr"/>
            <a:r>
              <a:rPr lang="en-US" sz="4400" b="1" dirty="0">
                <a:solidFill>
                  <a:schemeClr val="bg1"/>
                </a:solidFill>
              </a:rPr>
              <a:t>Design with Nature</a:t>
            </a:r>
            <a:endParaRPr lang="en-US" sz="4400" dirty="0">
              <a:solidFill>
                <a:schemeClr val="bg1"/>
              </a:solidFill>
            </a:endParaRPr>
          </a:p>
        </p:txBody>
      </p:sp>
      <p:sp>
        <p:nvSpPr>
          <p:cNvPr id="6" name="Text Placeholder 2"/>
          <p:cNvSpPr txBox="1">
            <a:spLocks/>
          </p:cNvSpPr>
          <p:nvPr/>
        </p:nvSpPr>
        <p:spPr bwMode="auto">
          <a:xfrm>
            <a:off x="6438900" y="5715000"/>
            <a:ext cx="2209800" cy="39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endParaRPr lang="en-US" sz="2600" kern="0" dirty="0">
              <a:solidFill>
                <a:schemeClr val="bg1"/>
              </a:solidFill>
            </a:endParaRPr>
          </a:p>
        </p:txBody>
      </p:sp>
      <p:sp>
        <p:nvSpPr>
          <p:cNvPr id="4" name="TextBox 3"/>
          <p:cNvSpPr txBox="1"/>
          <p:nvPr/>
        </p:nvSpPr>
        <p:spPr>
          <a:xfrm>
            <a:off x="571500" y="1143000"/>
            <a:ext cx="7924800" cy="4816703"/>
          </a:xfrm>
          <a:prstGeom prst="rect">
            <a:avLst/>
          </a:prstGeom>
          <a:noFill/>
          <a:ln w="12700">
            <a:solidFill>
              <a:srgbClr val="FFCC99"/>
            </a:solidFill>
          </a:ln>
        </p:spPr>
        <p:txBody>
          <a:bodyPr wrap="square" tIns="91440" bIns="91440" rtlCol="0">
            <a:spAutoFit/>
          </a:bodyPr>
          <a:lstStyle/>
          <a:p>
            <a:r>
              <a:rPr lang="en-US" sz="3200" dirty="0">
                <a:solidFill>
                  <a:srgbClr val="FFCC99"/>
                </a:solidFill>
              </a:rPr>
              <a:t>We are creatures of contradiction, perpetually at crossroads: </a:t>
            </a:r>
          </a:p>
          <a:p>
            <a:pPr marL="688975" indent="-548640">
              <a:spcBef>
                <a:spcPts val="600"/>
              </a:spcBef>
              <a:spcAft>
                <a:spcPts val="600"/>
              </a:spcAft>
              <a:buFont typeface="Arial" panose="020B0604020202020204" pitchFamily="34" charset="0"/>
              <a:buChar char="•"/>
            </a:pPr>
            <a:r>
              <a:rPr lang="en-US" sz="3200" dirty="0">
                <a:solidFill>
                  <a:srgbClr val="FFCC99"/>
                </a:solidFill>
              </a:rPr>
              <a:t>our bodies  are maelstroms of </a:t>
            </a:r>
            <a:r>
              <a:rPr lang="en-US" sz="3600" i="1" dirty="0">
                <a:solidFill>
                  <a:srgbClr val="FFCC99"/>
                </a:solidFill>
              </a:rPr>
              <a:t>disintegration</a:t>
            </a:r>
            <a:r>
              <a:rPr lang="en-US" sz="3600" dirty="0">
                <a:solidFill>
                  <a:srgbClr val="FFCC99"/>
                </a:solidFill>
              </a:rPr>
              <a:t> and </a:t>
            </a:r>
            <a:r>
              <a:rPr lang="en-US" sz="3600" i="1" dirty="0">
                <a:solidFill>
                  <a:srgbClr val="FFCC99"/>
                </a:solidFill>
              </a:rPr>
              <a:t>renewal</a:t>
            </a:r>
            <a:endParaRPr lang="en-US" sz="3200" i="1" dirty="0">
              <a:solidFill>
                <a:srgbClr val="FFCC99"/>
              </a:solidFill>
            </a:endParaRPr>
          </a:p>
          <a:p>
            <a:pPr marL="688975" indent="-548640">
              <a:spcBef>
                <a:spcPts val="600"/>
              </a:spcBef>
              <a:spcAft>
                <a:spcPts val="600"/>
              </a:spcAft>
              <a:buFont typeface="Arial" panose="020B0604020202020204" pitchFamily="34" charset="0"/>
              <a:buChar char="•"/>
            </a:pPr>
            <a:r>
              <a:rPr lang="en-US" sz="3200" dirty="0">
                <a:solidFill>
                  <a:srgbClr val="FFCC99"/>
                </a:solidFill>
              </a:rPr>
              <a:t>Our species is </a:t>
            </a:r>
            <a:r>
              <a:rPr lang="en-US" sz="3600" dirty="0">
                <a:solidFill>
                  <a:srgbClr val="FFCC99"/>
                </a:solidFill>
              </a:rPr>
              <a:t>wired to </a:t>
            </a:r>
            <a:r>
              <a:rPr lang="en-US" sz="3600" i="1" dirty="0">
                <a:solidFill>
                  <a:srgbClr val="FFCC99"/>
                </a:solidFill>
              </a:rPr>
              <a:t>individuate </a:t>
            </a:r>
            <a:r>
              <a:rPr lang="en-US" sz="3600" dirty="0">
                <a:solidFill>
                  <a:srgbClr val="FFCC99"/>
                </a:solidFill>
              </a:rPr>
              <a:t>and to </a:t>
            </a:r>
            <a:r>
              <a:rPr lang="en-US" sz="3600" i="1" dirty="0">
                <a:solidFill>
                  <a:srgbClr val="FFCC99"/>
                </a:solidFill>
              </a:rPr>
              <a:t>socialize</a:t>
            </a:r>
          </a:p>
          <a:p>
            <a:pPr marL="688975" indent="-548640">
              <a:spcBef>
                <a:spcPts val="600"/>
              </a:spcBef>
              <a:spcAft>
                <a:spcPts val="600"/>
              </a:spcAft>
              <a:buFont typeface="Arial" panose="020B0604020202020204" pitchFamily="34" charset="0"/>
              <a:buChar char="•"/>
            </a:pPr>
            <a:r>
              <a:rPr lang="en-US" sz="3200" dirty="0">
                <a:solidFill>
                  <a:srgbClr val="FFCC99"/>
                </a:solidFill>
              </a:rPr>
              <a:t>We are “wired” to </a:t>
            </a:r>
            <a:r>
              <a:rPr lang="en-US" sz="3600" dirty="0">
                <a:solidFill>
                  <a:srgbClr val="FFCC99"/>
                </a:solidFill>
              </a:rPr>
              <a:t>pursue </a:t>
            </a:r>
            <a:r>
              <a:rPr lang="en-US" sz="3600" i="1" dirty="0">
                <a:solidFill>
                  <a:srgbClr val="FFCC99"/>
                </a:solidFill>
              </a:rPr>
              <a:t>security </a:t>
            </a:r>
            <a:r>
              <a:rPr lang="en-US" sz="3600" dirty="0">
                <a:solidFill>
                  <a:srgbClr val="FFCC99"/>
                </a:solidFill>
              </a:rPr>
              <a:t>but we seek to maximize  </a:t>
            </a:r>
            <a:r>
              <a:rPr lang="en-US" sz="3600" i="1" dirty="0">
                <a:solidFill>
                  <a:srgbClr val="FFCC99"/>
                </a:solidFill>
              </a:rPr>
              <a:t>freedom</a:t>
            </a:r>
            <a:r>
              <a:rPr lang="en-US" sz="3600" dirty="0">
                <a:solidFill>
                  <a:srgbClr val="FFCC99"/>
                </a:solidFill>
              </a:rPr>
              <a:t>.</a:t>
            </a:r>
          </a:p>
        </p:txBody>
      </p:sp>
    </p:spTree>
    <p:extLst>
      <p:ext uri="{BB962C8B-B14F-4D97-AF65-F5344CB8AC3E}">
        <p14:creationId xmlns:p14="http://schemas.microsoft.com/office/powerpoint/2010/main" val="40059880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600"/>
            <a:ext cx="9209784" cy="3200400"/>
          </a:xfrm>
          <a:prstGeom prst="rect">
            <a:avLst/>
          </a:prstGeom>
        </p:spPr>
      </p:pic>
    </p:spTree>
    <p:extLst>
      <p:ext uri="{BB962C8B-B14F-4D97-AF65-F5344CB8AC3E}">
        <p14:creationId xmlns:p14="http://schemas.microsoft.com/office/powerpoint/2010/main" val="759898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sz="half" idx="2"/>
          </p:nvPr>
        </p:nvSpPr>
        <p:spPr>
          <a:xfrm>
            <a:off x="533400" y="762000"/>
            <a:ext cx="8077200" cy="2895600"/>
          </a:xfrm>
          <a:ln>
            <a:solidFill>
              <a:schemeClr val="bg2"/>
            </a:solidFill>
            <a:miter lim="800000"/>
            <a:headEnd/>
            <a:tailEnd/>
          </a:ln>
          <a:extLst>
            <a:ext uri="{909E8E84-426E-40DD-AFC4-6F175D3DCCD1}">
              <a14:hiddenFill xmlns:a14="http://schemas.microsoft.com/office/drawing/2010/main">
                <a:solidFill>
                  <a:srgbClr val="000080"/>
                </a:solidFill>
              </a14:hiddenFill>
            </a:ext>
          </a:extLst>
        </p:spPr>
        <p:txBody>
          <a:bodyPr/>
          <a:lstStyle/>
          <a:p>
            <a:pPr marL="533400" indent="-533400" algn="ctr" eaLnBrk="1" hangingPunct="1">
              <a:lnSpc>
                <a:spcPct val="95000"/>
              </a:lnSpc>
              <a:spcBef>
                <a:spcPct val="50000"/>
              </a:spcBef>
              <a:spcAft>
                <a:spcPct val="25000"/>
              </a:spcAft>
              <a:buFontTx/>
              <a:buNone/>
            </a:pPr>
            <a:r>
              <a:rPr lang="en-US" altLang="en-US" sz="2800" b="1"/>
              <a:t>To be an effective, competitive organism, we would be wise to follow the advice of the Oracle at Delphi:  </a:t>
            </a:r>
            <a:r>
              <a:rPr lang="en-US" altLang="en-US" sz="2800" b="1" i="1"/>
              <a:t>Γνωθηι σεαυτον </a:t>
            </a:r>
            <a:r>
              <a:rPr lang="en-US" altLang="en-US" sz="2800" b="1"/>
              <a:t>“</a:t>
            </a:r>
            <a:r>
              <a:rPr lang="en-US" altLang="en-US" sz="2800" b="1" i="1"/>
              <a:t>Gnothi se auton”</a:t>
            </a:r>
            <a:r>
              <a:rPr lang="en-US" altLang="en-US" b="1" i="1"/>
              <a:t> </a:t>
            </a:r>
          </a:p>
          <a:p>
            <a:pPr marL="533400" indent="-533400" algn="ctr" eaLnBrk="1" hangingPunct="1">
              <a:lnSpc>
                <a:spcPct val="95000"/>
              </a:lnSpc>
              <a:spcBef>
                <a:spcPct val="50000"/>
              </a:spcBef>
              <a:spcAft>
                <a:spcPct val="25000"/>
              </a:spcAft>
              <a:buFontTx/>
              <a:buNone/>
            </a:pPr>
            <a:r>
              <a:rPr lang="en-US" altLang="en-US" b="1"/>
              <a:t>(Know thyself)</a:t>
            </a:r>
            <a:endParaRPr lang="en-US" altLang="en-US" b="1">
              <a:solidFill>
                <a:srgbClr val="800000"/>
              </a:solidFill>
            </a:endParaRPr>
          </a:p>
          <a:p>
            <a:pPr marL="533400" indent="-533400" algn="ctr" eaLnBrk="1" hangingPunct="1">
              <a:lnSpc>
                <a:spcPct val="95000"/>
              </a:lnSpc>
              <a:spcBef>
                <a:spcPct val="50000"/>
              </a:spcBef>
              <a:spcAft>
                <a:spcPct val="50000"/>
              </a:spcAft>
              <a:buFontTx/>
              <a:buNone/>
            </a:pPr>
            <a:r>
              <a:rPr lang="en-US" altLang="en-US" sz="2000" b="1">
                <a:solidFill>
                  <a:srgbClr val="800000"/>
                </a:solidFill>
              </a:rPr>
              <a:t>Is this the primal function of art? Of science?</a:t>
            </a:r>
          </a:p>
        </p:txBody>
      </p:sp>
      <p:pic>
        <p:nvPicPr>
          <p:cNvPr id="13315" name="Picture 3" descr="Delphi1"/>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533400" y="3886200"/>
            <a:ext cx="4572000" cy="2703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p:cNvSpPr>
            <a:spLocks noChangeArrowheads="1"/>
          </p:cNvSpPr>
          <p:nvPr/>
        </p:nvSpPr>
        <p:spPr bwMode="auto">
          <a:xfrm>
            <a:off x="4800600" y="5410200"/>
            <a:ext cx="3962400" cy="11430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3200">
                <a:solidFill>
                  <a:schemeClr val="tx1"/>
                </a:solidFill>
                <a:latin typeface="Times New Roman" pitchFamily="18" charset="0"/>
              </a:defRPr>
            </a:lvl1pPr>
            <a:lvl2pPr marL="914400" indent="-457200">
              <a:spcBef>
                <a:spcPct val="20000"/>
              </a:spcBef>
              <a:buChar char="–"/>
              <a:defRPr sz="2800">
                <a:solidFill>
                  <a:schemeClr val="tx1"/>
                </a:solidFill>
                <a:latin typeface="Times New Roman" pitchFamily="18" charset="0"/>
              </a:defRPr>
            </a:lvl2pPr>
            <a:lvl3pPr marL="1295400" indent="-381000">
              <a:spcBef>
                <a:spcPct val="20000"/>
              </a:spcBef>
              <a:buChar char="•"/>
              <a:defRPr sz="2400">
                <a:solidFill>
                  <a:schemeClr val="tx1"/>
                </a:solidFill>
                <a:latin typeface="Times New Roman" pitchFamily="18" charset="0"/>
              </a:defRPr>
            </a:lvl3pPr>
            <a:lvl4pPr marL="1714500" indent="-342900">
              <a:spcBef>
                <a:spcPct val="20000"/>
              </a:spcBef>
              <a:buChar char="–"/>
              <a:defRPr sz="2000">
                <a:solidFill>
                  <a:schemeClr val="tx1"/>
                </a:solidFill>
                <a:latin typeface="Times New Roman" pitchFamily="18" charset="0"/>
              </a:defRPr>
            </a:lvl4pPr>
            <a:lvl5pPr marL="2171700" indent="-342900">
              <a:spcBef>
                <a:spcPct val="20000"/>
              </a:spcBef>
              <a:buChar char="»"/>
              <a:defRPr sz="2000">
                <a:solidFill>
                  <a:schemeClr val="tx1"/>
                </a:solidFill>
                <a:latin typeface="Times New Roman" pitchFamily="18" charset="0"/>
              </a:defRPr>
            </a:lvl5pPr>
            <a:lvl6pPr marL="2628900" indent="-342900" eaLnBrk="0" fontAlgn="base" hangingPunct="0">
              <a:spcBef>
                <a:spcPct val="20000"/>
              </a:spcBef>
              <a:spcAft>
                <a:spcPct val="0"/>
              </a:spcAft>
              <a:buChar char="»"/>
              <a:defRPr sz="2000">
                <a:solidFill>
                  <a:schemeClr val="tx1"/>
                </a:solidFill>
                <a:latin typeface="Times New Roman" pitchFamily="18" charset="0"/>
              </a:defRPr>
            </a:lvl6pPr>
            <a:lvl7pPr marL="3086100" indent="-342900" eaLnBrk="0" fontAlgn="base" hangingPunct="0">
              <a:spcBef>
                <a:spcPct val="20000"/>
              </a:spcBef>
              <a:spcAft>
                <a:spcPct val="0"/>
              </a:spcAft>
              <a:buChar char="»"/>
              <a:defRPr sz="2000">
                <a:solidFill>
                  <a:schemeClr val="tx1"/>
                </a:solidFill>
                <a:latin typeface="Times New Roman" pitchFamily="18" charset="0"/>
              </a:defRPr>
            </a:lvl7pPr>
            <a:lvl8pPr marL="3543300" indent="-342900" eaLnBrk="0" fontAlgn="base" hangingPunct="0">
              <a:spcBef>
                <a:spcPct val="20000"/>
              </a:spcBef>
              <a:spcAft>
                <a:spcPct val="0"/>
              </a:spcAft>
              <a:buChar char="»"/>
              <a:defRPr sz="2000">
                <a:solidFill>
                  <a:schemeClr val="tx1"/>
                </a:solidFill>
                <a:latin typeface="Times New Roman" pitchFamily="18" charset="0"/>
              </a:defRPr>
            </a:lvl8pPr>
            <a:lvl9pPr marL="4000500" indent="-342900" eaLnBrk="0" fontAlgn="base" hangingPunct="0">
              <a:spcBef>
                <a:spcPct val="20000"/>
              </a:spcBef>
              <a:spcAft>
                <a:spcPct val="0"/>
              </a:spcAft>
              <a:buChar char="»"/>
              <a:defRPr sz="2000">
                <a:solidFill>
                  <a:schemeClr val="tx1"/>
                </a:solidFill>
                <a:latin typeface="Times New Roman" pitchFamily="18" charset="0"/>
              </a:defRPr>
            </a:lvl9pPr>
          </a:lstStyle>
          <a:p>
            <a:pPr fontAlgn="base">
              <a:spcAft>
                <a:spcPct val="75000"/>
              </a:spcAft>
              <a:buFontTx/>
              <a:buNone/>
            </a:pPr>
            <a:r>
              <a:rPr lang="en-US" altLang="en-US" sz="1400">
                <a:solidFill>
                  <a:srgbClr val="800000"/>
                </a:solidFill>
              </a:rPr>
              <a:t>          the ancient ruins of the sanctuary of Apollo at Delphi. is spread out over the southern slopes of Mount Parnassos, beneath the Phaidriad rocks.</a:t>
            </a:r>
          </a:p>
        </p:txBody>
      </p:sp>
      <p:sp>
        <p:nvSpPr>
          <p:cNvPr id="13317"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spcBef>
                <a:spcPct val="50000"/>
              </a:spcBef>
              <a:spcAft>
                <a:spcPct val="0"/>
              </a:spcAft>
              <a:buFontTx/>
              <a:buNone/>
            </a:pPr>
            <a:r>
              <a:rPr lang="en-US" altLang="en-US" b="1">
                <a:solidFill>
                  <a:srgbClr val="000000"/>
                </a:solidFill>
              </a:rPr>
              <a:t>WHO THE HELL DO YOU THINK YOU ARE!?</a:t>
            </a:r>
          </a:p>
        </p:txBody>
      </p:sp>
    </p:spTree>
    <p:extLst>
      <p:ext uri="{BB962C8B-B14F-4D97-AF65-F5344CB8AC3E}">
        <p14:creationId xmlns:p14="http://schemas.microsoft.com/office/powerpoint/2010/main" val="117205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314">
                                            <p:bg/>
                                          </p:spTgt>
                                        </p:tgtEl>
                                        <p:attrNameLst>
                                          <p:attrName>style.visibility</p:attrName>
                                        </p:attrNameLst>
                                      </p:cBhvr>
                                      <p:to>
                                        <p:strVal val="visible"/>
                                      </p:to>
                                    </p:set>
                                    <p:animEffect transition="in" filter="fade">
                                      <p:cBhvr>
                                        <p:cTn id="11" dur="2000"/>
                                        <p:tgtEl>
                                          <p:spTgt spid="13314">
                                            <p:bg/>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314">
                                            <p:txEl>
                                              <p:pRg st="0" end="0"/>
                                            </p:txEl>
                                          </p:spTgt>
                                        </p:tgtEl>
                                        <p:attrNameLst>
                                          <p:attrName>style.visibility</p:attrName>
                                        </p:attrNameLst>
                                      </p:cBhvr>
                                      <p:to>
                                        <p:strVal val="visible"/>
                                      </p:to>
                                    </p:set>
                                    <p:animEffect transition="in" filter="fade">
                                      <p:cBhvr>
                                        <p:cTn id="16" dur="2000"/>
                                        <p:tgtEl>
                                          <p:spTgt spid="1331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314">
                                            <p:txEl>
                                              <p:pRg st="1" end="1"/>
                                            </p:txEl>
                                          </p:spTgt>
                                        </p:tgtEl>
                                        <p:attrNameLst>
                                          <p:attrName>style.visibility</p:attrName>
                                        </p:attrNameLst>
                                      </p:cBhvr>
                                      <p:to>
                                        <p:strVal val="visible"/>
                                      </p:to>
                                    </p:set>
                                    <p:animEffect transition="in" filter="fade">
                                      <p:cBhvr>
                                        <p:cTn id="21" dur="2000"/>
                                        <p:tgtEl>
                                          <p:spTgt spid="1331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4">
                                            <p:txEl>
                                              <p:pRg st="2" end="2"/>
                                            </p:txEl>
                                          </p:spTgt>
                                        </p:tgtEl>
                                        <p:attrNameLst>
                                          <p:attrName>style.visibility</p:attrName>
                                        </p:attrNameLst>
                                      </p:cBhvr>
                                      <p:to>
                                        <p:strVal val="visible"/>
                                      </p:to>
                                    </p:set>
                                    <p:animEffect transition="in" filter="fade">
                                      <p:cBhvr>
                                        <p:cTn id="26" dur="2000"/>
                                        <p:tgtEl>
                                          <p:spTgt spid="13314">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nimBg="1"/>
      <p:bldP spid="13316" grpId="0"/>
      <p:bldP spid="13317"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shadeToTitle="1">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75000"/>
              </a:spcAft>
              <a:buFontTx/>
              <a:buNone/>
            </a:pPr>
            <a:r>
              <a:rPr lang="en-US" b="1" dirty="0"/>
              <a:t>Biomorphic Art and Architecture -- Design with Nature</a:t>
            </a:r>
            <a:endParaRPr lang="en-US" altLang="en-US" b="1" dirty="0">
              <a:solidFill>
                <a:srgbClr val="CCCCFF"/>
              </a:solidFill>
            </a:endParaRPr>
          </a:p>
        </p:txBody>
      </p:sp>
      <p:sp>
        <p:nvSpPr>
          <p:cNvPr id="2" name="Rectangle 1"/>
          <p:cNvSpPr/>
          <p:nvPr/>
        </p:nvSpPr>
        <p:spPr>
          <a:xfrm>
            <a:off x="3962400" y="152400"/>
            <a:ext cx="4800600" cy="2123658"/>
          </a:xfrm>
          <a:prstGeom prst="rect">
            <a:avLst/>
          </a:prstGeom>
          <a:solidFill>
            <a:schemeClr val="accent6">
              <a:lumMod val="50000"/>
            </a:schemeClr>
          </a:solidFill>
        </p:spPr>
        <p:txBody>
          <a:bodyPr wrap="square">
            <a:spAutoFit/>
          </a:bodyPr>
          <a:lstStyle/>
          <a:p>
            <a:r>
              <a:rPr lang="en-US" sz="4400" b="1" dirty="0">
                <a:solidFill>
                  <a:schemeClr val="bg1"/>
                </a:solidFill>
              </a:rPr>
              <a:t>Biomorphic Art and Architecture : Design with Nature</a:t>
            </a:r>
            <a:endParaRPr lang="en-US" sz="4400" dirty="0">
              <a:solidFill>
                <a:schemeClr val="bg1"/>
              </a:solidFill>
            </a:endParaRPr>
          </a:p>
        </p:txBody>
      </p:sp>
      <p:sp>
        <p:nvSpPr>
          <p:cNvPr id="9" name="Rectangle 8"/>
          <p:cNvSpPr/>
          <p:nvPr/>
        </p:nvSpPr>
        <p:spPr>
          <a:xfrm>
            <a:off x="5514110" y="2423160"/>
            <a:ext cx="3248890" cy="400110"/>
          </a:xfrm>
          <a:prstGeom prst="rect">
            <a:avLst/>
          </a:prstGeom>
          <a:solidFill>
            <a:schemeClr val="accent6">
              <a:lumMod val="50000"/>
            </a:schemeClr>
          </a:solidFill>
        </p:spPr>
        <p:txBody>
          <a:bodyPr wrap="square">
            <a:spAutoFit/>
          </a:bodyPr>
          <a:lstStyle/>
          <a:p>
            <a:pPr algn="ctr"/>
            <a:r>
              <a:rPr lang="en-US" sz="2000" b="1" u="sng" dirty="0">
                <a:solidFill>
                  <a:schemeClr val="bg1"/>
                </a:solidFill>
              </a:rPr>
              <a:t>Angor Watt</a:t>
            </a:r>
            <a:endParaRPr lang="en-US" sz="1600" dirty="0">
              <a:solidFill>
                <a:schemeClr val="bg1"/>
              </a:solidFill>
            </a:endParaRPr>
          </a:p>
        </p:txBody>
      </p:sp>
    </p:spTree>
    <p:extLst>
      <p:ext uri="{BB962C8B-B14F-4D97-AF65-F5344CB8AC3E}">
        <p14:creationId xmlns:p14="http://schemas.microsoft.com/office/powerpoint/2010/main" val="27808006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9635">
                                            <p:txEl>
                                              <p:pRg st="0" end="0"/>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3491042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333399"/>
            </a:gs>
            <a:gs pos="100000">
              <a:srgbClr val="181847"/>
            </a:gs>
          </a:gsLst>
          <a:path path="shape">
            <a:fillToRect l="50000" t="50000" r="50000" b="50000"/>
          </a:path>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304800" y="2438400"/>
            <a:ext cx="3276600" cy="457200"/>
          </a:xfrm>
          <a:noFill/>
        </p:spPr>
        <p:txBody>
          <a:bodyPr/>
          <a:lstStyle/>
          <a:p>
            <a:pPr marL="609600" indent="-609600" algn="ctr" eaLnBrk="1" hangingPunct="1">
              <a:lnSpc>
                <a:spcPct val="80000"/>
              </a:lnSpc>
              <a:buFontTx/>
              <a:buNone/>
            </a:pPr>
            <a:r>
              <a:rPr lang="en-US" altLang="en-US" sz="2000" dirty="0">
                <a:solidFill>
                  <a:schemeClr val="accent5">
                    <a:lumMod val="20000"/>
                    <a:lumOff val="80000"/>
                  </a:schemeClr>
                </a:solidFill>
              </a:rPr>
              <a:t>EH Haeckel 1874</a:t>
            </a:r>
            <a:endParaRPr lang="en-US" altLang="en-US" sz="1800" b="1" i="1" dirty="0">
              <a:solidFill>
                <a:schemeClr val="accent5">
                  <a:lumMod val="20000"/>
                  <a:lumOff val="80000"/>
                </a:schemeClr>
              </a:solidFill>
            </a:endParaRPr>
          </a:p>
        </p:txBody>
      </p:sp>
      <p:sp>
        <p:nvSpPr>
          <p:cNvPr id="39939" name="Rectangle 3"/>
          <p:cNvSpPr>
            <a:spLocks noChangeArrowheads="1"/>
          </p:cNvSpPr>
          <p:nvPr/>
        </p:nvSpPr>
        <p:spPr bwMode="auto">
          <a:xfrm>
            <a:off x="3962400" y="304800"/>
            <a:ext cx="4953000"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Times New Roman" pitchFamily="18" charset="0"/>
              </a:defRPr>
            </a:lvl1pPr>
            <a:lvl2pPr marL="990600" indent="-533400">
              <a:spcBef>
                <a:spcPct val="20000"/>
              </a:spcBef>
              <a:buChar char="–"/>
              <a:defRPr sz="2800">
                <a:solidFill>
                  <a:schemeClr val="tx1"/>
                </a:solidFill>
                <a:latin typeface="Times New Roman" pitchFamily="18" charset="0"/>
              </a:defRPr>
            </a:lvl2pPr>
            <a:lvl3pPr marL="1371600" indent="-457200">
              <a:spcBef>
                <a:spcPct val="20000"/>
              </a:spcBef>
              <a:buChar char="•"/>
              <a:defRPr sz="2400">
                <a:solidFill>
                  <a:schemeClr val="tx1"/>
                </a:solidFill>
                <a:latin typeface="Times New Roman" pitchFamily="18" charset="0"/>
              </a:defRPr>
            </a:lvl3pPr>
            <a:lvl4pPr marL="1752600" indent="-381000">
              <a:spcBef>
                <a:spcPct val="20000"/>
              </a:spcBef>
              <a:buChar char="–"/>
              <a:defRPr sz="2000">
                <a:solidFill>
                  <a:schemeClr val="tx1"/>
                </a:solidFill>
                <a:latin typeface="Times New Roman" pitchFamily="18" charset="0"/>
              </a:defRPr>
            </a:lvl4pPr>
            <a:lvl5pPr marL="2209800" indent="-381000">
              <a:spcBef>
                <a:spcPct val="20000"/>
              </a:spcBef>
              <a:buChar char="»"/>
              <a:defRPr sz="2000">
                <a:solidFill>
                  <a:schemeClr val="tx1"/>
                </a:solidFill>
                <a:latin typeface="Times New Roman" pitchFamily="18" charset="0"/>
              </a:defRPr>
            </a:lvl5pPr>
            <a:lvl6pPr marL="2667000" indent="-381000" eaLnBrk="0" fontAlgn="base" hangingPunct="0">
              <a:spcBef>
                <a:spcPct val="20000"/>
              </a:spcBef>
              <a:spcAft>
                <a:spcPct val="0"/>
              </a:spcAft>
              <a:buChar char="»"/>
              <a:defRPr sz="2000">
                <a:solidFill>
                  <a:schemeClr val="tx1"/>
                </a:solidFill>
                <a:latin typeface="Times New Roman" pitchFamily="18" charset="0"/>
              </a:defRPr>
            </a:lvl6pPr>
            <a:lvl7pPr marL="3124200" indent="-381000" eaLnBrk="0" fontAlgn="base" hangingPunct="0">
              <a:spcBef>
                <a:spcPct val="20000"/>
              </a:spcBef>
              <a:spcAft>
                <a:spcPct val="0"/>
              </a:spcAft>
              <a:buChar char="»"/>
              <a:defRPr sz="2000">
                <a:solidFill>
                  <a:schemeClr val="tx1"/>
                </a:solidFill>
                <a:latin typeface="Times New Roman" pitchFamily="18" charset="0"/>
              </a:defRPr>
            </a:lvl7pPr>
            <a:lvl8pPr marL="3581400" indent="-381000" eaLnBrk="0" fontAlgn="base" hangingPunct="0">
              <a:spcBef>
                <a:spcPct val="20000"/>
              </a:spcBef>
              <a:spcAft>
                <a:spcPct val="0"/>
              </a:spcAft>
              <a:buChar char="»"/>
              <a:defRPr sz="2000">
                <a:solidFill>
                  <a:schemeClr val="tx1"/>
                </a:solidFill>
                <a:latin typeface="Times New Roman" pitchFamily="18" charset="0"/>
              </a:defRPr>
            </a:lvl8pPr>
            <a:lvl9pPr marL="4038600" indent="-381000" eaLnBrk="0" fontAlgn="base" hangingPunct="0">
              <a:spcBef>
                <a:spcPct val="20000"/>
              </a:spcBef>
              <a:spcAft>
                <a:spcPct val="0"/>
              </a:spcAft>
              <a:buChar char="»"/>
              <a:defRPr sz="2000">
                <a:solidFill>
                  <a:schemeClr val="tx1"/>
                </a:solidFill>
                <a:latin typeface="Times New Roman" pitchFamily="18" charset="0"/>
              </a:defRPr>
            </a:lvl9pPr>
          </a:lstStyle>
          <a:p>
            <a:pPr fontAlgn="base">
              <a:lnSpc>
                <a:spcPct val="80000"/>
              </a:lnSpc>
              <a:spcBef>
                <a:spcPct val="0"/>
              </a:spcBef>
              <a:spcAft>
                <a:spcPct val="0"/>
              </a:spcAft>
              <a:buFontTx/>
              <a:buNone/>
            </a:pPr>
            <a:r>
              <a:rPr lang="en-US" altLang="en-US" b="1" dirty="0">
                <a:solidFill>
                  <a:schemeClr val="accent5">
                    <a:lumMod val="20000"/>
                    <a:lumOff val="80000"/>
                  </a:schemeClr>
                </a:solidFill>
              </a:rPr>
              <a:t>"On the one side spiritual freedom and truth, reason and culture, evolution and progress stand under the bright banner of science; </a:t>
            </a:r>
          </a:p>
          <a:p>
            <a:pPr fontAlgn="base">
              <a:lnSpc>
                <a:spcPct val="80000"/>
              </a:lnSpc>
              <a:spcBef>
                <a:spcPct val="0"/>
              </a:spcBef>
              <a:spcAft>
                <a:spcPct val="0"/>
              </a:spcAft>
              <a:buFontTx/>
              <a:buNone/>
            </a:pPr>
            <a:endParaRPr lang="en-US" altLang="en-US" b="1" dirty="0">
              <a:solidFill>
                <a:schemeClr val="accent5">
                  <a:lumMod val="20000"/>
                  <a:lumOff val="80000"/>
                </a:schemeClr>
              </a:solidFill>
            </a:endParaRPr>
          </a:p>
          <a:p>
            <a:pPr fontAlgn="base">
              <a:lnSpc>
                <a:spcPct val="80000"/>
              </a:lnSpc>
              <a:spcBef>
                <a:spcPct val="0"/>
              </a:spcBef>
              <a:spcAft>
                <a:spcPct val="0"/>
              </a:spcAft>
              <a:buFontTx/>
              <a:buNone/>
            </a:pPr>
            <a:r>
              <a:rPr lang="en-US" altLang="en-US" b="1" dirty="0">
                <a:solidFill>
                  <a:schemeClr val="accent5">
                    <a:lumMod val="20000"/>
                    <a:lumOff val="80000"/>
                  </a:schemeClr>
                </a:solidFill>
              </a:rPr>
              <a:t>on the other side, under the black flag of hierarchy </a:t>
            </a:r>
            <a:r>
              <a:rPr lang="en-US" altLang="en-US" sz="2400" b="1" dirty="0">
                <a:solidFill>
                  <a:srgbClr val="CCCCFF"/>
                </a:solidFill>
              </a:rPr>
              <a:t>[</a:t>
            </a:r>
            <a:r>
              <a:rPr lang="en-US" altLang="en-US" sz="2400" b="1" dirty="0" err="1">
                <a:solidFill>
                  <a:srgbClr val="CCCCFF"/>
                </a:solidFill>
              </a:rPr>
              <a:t>infallable</a:t>
            </a:r>
            <a:r>
              <a:rPr lang="en-US" altLang="en-US" sz="2400" b="1" dirty="0">
                <a:solidFill>
                  <a:srgbClr val="CCCCFF"/>
                </a:solidFill>
              </a:rPr>
              <a:t> dogmatism]</a:t>
            </a:r>
            <a:r>
              <a:rPr lang="en-US" altLang="en-US" b="1" dirty="0">
                <a:solidFill>
                  <a:srgbClr val="CCCCFF"/>
                </a:solidFill>
              </a:rPr>
              <a:t>, </a:t>
            </a:r>
            <a:r>
              <a:rPr lang="en-US" altLang="en-US" b="1" dirty="0">
                <a:solidFill>
                  <a:schemeClr val="accent5">
                    <a:lumMod val="20000"/>
                    <a:lumOff val="80000"/>
                  </a:schemeClr>
                </a:solidFill>
              </a:rPr>
              <a:t>stand spiritual slavery and falsehood, irrationality and barbarism, superstition and retrogression"</a:t>
            </a:r>
          </a:p>
        </p:txBody>
      </p:sp>
      <p:pic>
        <p:nvPicPr>
          <p:cNvPr id="819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304800"/>
            <a:ext cx="2971800" cy="1906905"/>
          </a:xfrm>
        </p:spPr>
      </p:pic>
    </p:spTree>
    <p:extLst>
      <p:ext uri="{BB962C8B-B14F-4D97-AF65-F5344CB8AC3E}">
        <p14:creationId xmlns:p14="http://schemas.microsoft.com/office/powerpoint/2010/main" val="36332256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0" end="0"/>
                                            </p:txEl>
                                          </p:spTgt>
                                        </p:tgtEl>
                                        <p:attrNameLst>
                                          <p:attrName>ppt_c</p:attrName>
                                        </p:attrNameLst>
                                      </p:cBhvr>
                                      <p:to>
                                        <a:srgbClr val="66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9939">
                                            <p:txEl>
                                              <p:pRg st="2" end="2"/>
                                            </p:txEl>
                                          </p:spTgt>
                                        </p:tgtEl>
                                        <p:attrNameLst>
                                          <p:attrName>ppt_c</p:attrName>
                                        </p:attrNameLst>
                                      </p:cBhvr>
                                      <p:to>
                                        <a:srgbClr val="66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331974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9000" b="-49000"/>
          </a:stretch>
        </a:blipFill>
        <a:effectLst/>
      </p:bgPr>
    </p:bg>
    <p:spTree>
      <p:nvGrpSpPr>
        <p:cNvPr id="1" name=""/>
        <p:cNvGrpSpPr/>
        <p:nvPr/>
      </p:nvGrpSpPr>
      <p:grpSpPr>
        <a:xfrm>
          <a:off x="0" y="0"/>
          <a:ext cx="0" cy="0"/>
          <a:chOff x="0" y="0"/>
          <a:chExt cx="0" cy="0"/>
        </a:xfrm>
      </p:grpSpPr>
      <p:sp>
        <p:nvSpPr>
          <p:cNvPr id="2" name="Rectangle 1"/>
          <p:cNvSpPr/>
          <p:nvPr/>
        </p:nvSpPr>
        <p:spPr>
          <a:xfrm>
            <a:off x="609600" y="304800"/>
            <a:ext cx="7696200" cy="1268039"/>
          </a:xfrm>
          <a:prstGeom prst="rect">
            <a:avLst/>
          </a:prstGeom>
          <a:solidFill>
            <a:schemeClr val="accent6">
              <a:lumMod val="50000"/>
            </a:schemeClr>
          </a:solidFill>
          <a:ln w="15875">
            <a:solidFill>
              <a:srgbClr val="C00000"/>
            </a:solidFill>
          </a:ln>
        </p:spPr>
        <p:txBody>
          <a:bodyPr wrap="square" tIns="91440" bIns="91440">
            <a:spAutoFit/>
          </a:bodyPr>
          <a:lstStyle/>
          <a:p>
            <a:pPr lvl="0" algn="ctr" eaLnBrk="0" fontAlgn="base" hangingPunct="0">
              <a:spcBef>
                <a:spcPct val="20000"/>
              </a:spcBef>
              <a:spcAft>
                <a:spcPct val="0"/>
              </a:spcAft>
            </a:pPr>
            <a:r>
              <a:rPr lang="en-US" sz="3200" kern="0" dirty="0">
                <a:solidFill>
                  <a:srgbClr val="FFCC99"/>
                </a:solidFill>
              </a:rPr>
              <a:t>We are TERRIFIED and TROUBLED,  </a:t>
            </a:r>
          </a:p>
          <a:p>
            <a:pPr lvl="0" algn="ctr" eaLnBrk="0" fontAlgn="base" hangingPunct="0">
              <a:spcBef>
                <a:spcPct val="20000"/>
              </a:spcBef>
              <a:spcAft>
                <a:spcPct val="0"/>
              </a:spcAft>
            </a:pPr>
            <a:r>
              <a:rPr lang="en-US" sz="3200" kern="0" dirty="0">
                <a:solidFill>
                  <a:srgbClr val="FFCC99"/>
                </a:solidFill>
              </a:rPr>
              <a:t>INFORMED and INSPIRED by NATURE.</a:t>
            </a:r>
          </a:p>
        </p:txBody>
      </p:sp>
    </p:spTree>
    <p:extLst>
      <p:ext uri="{BB962C8B-B14F-4D97-AF65-F5344CB8AC3E}">
        <p14:creationId xmlns:p14="http://schemas.microsoft.com/office/powerpoint/2010/main" val="244185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ULSE">
  <a:themeElements>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POT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POT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POT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POT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POT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POT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6408</TotalTime>
  <Words>11496</Words>
  <Application>Microsoft Office PowerPoint</Application>
  <PresentationFormat>On-screen Show (4:3)</PresentationFormat>
  <Paragraphs>667</Paragraphs>
  <Slides>70</Slides>
  <Notes>66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70</vt:i4>
      </vt:variant>
    </vt:vector>
  </HeadingPairs>
  <TitlesOfParts>
    <vt:vector size="82" baseType="lpstr">
      <vt:lpstr>Arial</vt:lpstr>
      <vt:lpstr>Calibri</vt:lpstr>
      <vt:lpstr>CG Times</vt:lpstr>
      <vt:lpstr>Charter BT</vt:lpstr>
      <vt:lpstr>Comic Sans MS</vt:lpstr>
      <vt:lpstr>Times New Roman</vt:lpstr>
      <vt:lpstr>WP TypographicSymbols</vt:lpstr>
      <vt:lpstr>Office Theme</vt:lpstr>
      <vt:lpstr>Default Design</vt:lpstr>
      <vt:lpstr>PULSE</vt:lpstr>
      <vt:lpstr>1_Office Theme</vt:lpstr>
      <vt:lpstr>10_Default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Haeckel’s influence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inner tension the delicate balance</vt:lpstr>
      <vt:lpstr>The inner tension the delicate balance</vt:lpstr>
      <vt:lpstr>Suppression of Instinct</vt:lpstr>
      <vt:lpstr>We see the world  not as it is,  But as we are . . . </vt:lpstr>
      <vt:lpstr>We see the world  not as it is,  But as we are . . . </vt:lpstr>
      <vt:lpstr>We see the world  not as it is,  But as we are . . . </vt:lpstr>
      <vt:lpstr>We see the world  not as it is,  But as we are . . . </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Greenberg</dc:creator>
  <cp:lastModifiedBy>Neil Greenberg</cp:lastModifiedBy>
  <cp:revision>100</cp:revision>
  <dcterms:created xsi:type="dcterms:W3CDTF">2015-02-17T22:23:16Z</dcterms:created>
  <dcterms:modified xsi:type="dcterms:W3CDTF">2020-01-15T21:26:52Z</dcterms:modified>
</cp:coreProperties>
</file>